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468" r:id="rId2"/>
    <p:sldId id="480" r:id="rId3"/>
    <p:sldId id="378" r:id="rId4"/>
    <p:sldId id="482" r:id="rId5"/>
    <p:sldId id="420" r:id="rId6"/>
    <p:sldId id="422" r:id="rId7"/>
    <p:sldId id="448" r:id="rId8"/>
    <p:sldId id="439" r:id="rId9"/>
    <p:sldId id="424" r:id="rId10"/>
    <p:sldId id="425" r:id="rId11"/>
    <p:sldId id="449" r:id="rId12"/>
    <p:sldId id="428" r:id="rId13"/>
    <p:sldId id="429" r:id="rId14"/>
    <p:sldId id="438" r:id="rId15"/>
    <p:sldId id="453" r:id="rId16"/>
    <p:sldId id="452" r:id="rId17"/>
    <p:sldId id="451" r:id="rId18"/>
    <p:sldId id="475" r:id="rId19"/>
    <p:sldId id="431" r:id="rId20"/>
    <p:sldId id="443" r:id="rId21"/>
    <p:sldId id="441" r:id="rId22"/>
    <p:sldId id="440" r:id="rId23"/>
    <p:sldId id="474" r:id="rId24"/>
    <p:sldId id="473" r:id="rId25"/>
    <p:sldId id="444" r:id="rId26"/>
    <p:sldId id="481" r:id="rId27"/>
    <p:sldId id="433" r:id="rId28"/>
    <p:sldId id="479" r:id="rId29"/>
    <p:sldId id="465" r:id="rId30"/>
    <p:sldId id="466" r:id="rId31"/>
    <p:sldId id="464" r:id="rId32"/>
    <p:sldId id="462" r:id="rId33"/>
    <p:sldId id="461" r:id="rId34"/>
    <p:sldId id="460" r:id="rId35"/>
    <p:sldId id="458" r:id="rId36"/>
    <p:sldId id="456" r:id="rId37"/>
    <p:sldId id="455" r:id="rId38"/>
    <p:sldId id="413" r:id="rId39"/>
    <p:sldId id="483" r:id="rId40"/>
    <p:sldId id="445" r:id="rId41"/>
    <p:sldId id="46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10FD1"/>
    <a:srgbClr val="33882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CBF5-5DFB-476E-ABD9-414D105306BB}" type="datetimeFigureOut">
              <a:rPr lang="ru-RU" smtClean="0"/>
              <a:t>07.07.2019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12816-EDD3-4AEA-9A06-081A6A86E6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2816-EDD3-4AEA-9A06-081A6A86E664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" y="-76200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flatcast.web.tr/images/imported/2014/01/56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1573" flipH="1">
            <a:off x="6018061" y="3426857"/>
            <a:ext cx="2999614" cy="3516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993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9107">
            <a:off x="6333361" y="3702708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6855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" name="Picture 6" descr="http://flatcast.web.tr/images/imported/2014/01/56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1573" flipH="1">
            <a:off x="5862493" y="3268526"/>
            <a:ext cx="2999614" cy="3516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789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743"/>
          <a:stretch/>
        </p:blipFill>
        <p:spPr bwMode="auto">
          <a:xfrm>
            <a:off x="6570134" y="-108920"/>
            <a:ext cx="2504856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9107">
            <a:off x="6333361" y="3702708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7961">
            <a:off x="136765" y="-53259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119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s://img-fotki.yandex.ru/get/51/132297003.db/0_1375e5_89c17fd9_orig.png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99" y="434446"/>
            <a:ext cx="5441951" cy="6104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24056">
            <a:off x="5358710" y="3211436"/>
            <a:ext cx="1878145" cy="2222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970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www.clipartkid.com/images/276/lined-paper-clip-art-at-clker-com-vector-clip-art-online-royalty-IsxFnz-clipart.pn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81" y="379821"/>
            <a:ext cx="8737686" cy="6223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31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031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Relationship Id="rId14" Type="http://schemas.microsoft.com/office/2007/relationships/hdphoto" Target="../media/hdphoto2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C5FCB-A1C8-4435-B00C-F13CB5F77194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040" r="-1"/>
          <a:stretch/>
        </p:blipFill>
        <p:spPr bwMode="auto">
          <a:xfrm>
            <a:off x="50800" y="6484572"/>
            <a:ext cx="65193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33" r="-1"/>
          <a:stretch/>
        </p:blipFill>
        <p:spPr bwMode="auto">
          <a:xfrm>
            <a:off x="76200" y="-111861"/>
            <a:ext cx="64939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842"/>
          <a:stretch/>
        </p:blipFill>
        <p:spPr bwMode="auto">
          <a:xfrm>
            <a:off x="6570134" y="6484571"/>
            <a:ext cx="2496228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743"/>
          <a:stretch/>
        </p:blipFill>
        <p:spPr bwMode="auto">
          <a:xfrm>
            <a:off x="6570134" y="-108920"/>
            <a:ext cx="2504856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/>
          <a:stretch/>
        </p:blipFill>
        <p:spPr bwMode="auto">
          <a:xfrm rot="5400000">
            <a:off x="5691775" y="3185527"/>
            <a:ext cx="65701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/>
          <a:stretch/>
        </p:blipFill>
        <p:spPr bwMode="auto">
          <a:xfrm rot="5400000">
            <a:off x="-3195052" y="3173205"/>
            <a:ext cx="65701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275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2" r:id="rId4"/>
    <p:sldLayoutId id="2147483663" r:id="rId5"/>
    <p:sldLayoutId id="2147483667" r:id="rId6"/>
    <p:sldLayoutId id="214748366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ocuments\&#1090;&#1091;&#1088;&#1085;&#1080;&#1088;ppt\&#1043;&#1088;&#1080;&#1075;&#1086;&#1088;&#1080;&#1080;%20&#1043;&#1083;&#1072;&#1076;&#1082;&#1086;&#1074;%20-%20&#1043;&#1086;&#1074;&#1086;&#1088;&#1080;&#1084;%20&#1085;&#1072;%20&#1088;&#1091;&#1089;&#1089;&#1082;&#1086;&#1084;%20&#1103;&#1079;&#1099;&#1082;&#1077;_(YoSound.ru).mp3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6.gif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0.jpeg"/><Relationship Id="rId7" Type="http://schemas.openxmlformats.org/officeDocument/2006/relationships/image" Target="../media/image4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gif"/><Relationship Id="rId11" Type="http://schemas.openxmlformats.org/officeDocument/2006/relationships/image" Target="../media/image48.gif"/><Relationship Id="rId5" Type="http://schemas.openxmlformats.org/officeDocument/2006/relationships/image" Target="../media/image42.gif"/><Relationship Id="rId10" Type="http://schemas.openxmlformats.org/officeDocument/2006/relationships/image" Target="../media/image47.gif"/><Relationship Id="rId4" Type="http://schemas.openxmlformats.org/officeDocument/2006/relationships/image" Target="../media/image41.gif"/><Relationship Id="rId9" Type="http://schemas.openxmlformats.org/officeDocument/2006/relationships/image" Target="../media/image46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3" Type="http://schemas.openxmlformats.org/officeDocument/2006/relationships/image" Target="../media/image51.gif"/><Relationship Id="rId7" Type="http://schemas.openxmlformats.org/officeDocument/2006/relationships/image" Target="../media/image55.png"/><Relationship Id="rId12" Type="http://schemas.openxmlformats.org/officeDocument/2006/relationships/image" Target="../media/image60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gif"/><Relationship Id="rId11" Type="http://schemas.openxmlformats.org/officeDocument/2006/relationships/image" Target="../media/image59.gif"/><Relationship Id="rId5" Type="http://schemas.openxmlformats.org/officeDocument/2006/relationships/image" Target="../media/image53.gif"/><Relationship Id="rId10" Type="http://schemas.openxmlformats.org/officeDocument/2006/relationships/image" Target="../media/image58.gif"/><Relationship Id="rId4" Type="http://schemas.openxmlformats.org/officeDocument/2006/relationships/image" Target="../media/image52.gif"/><Relationship Id="rId9" Type="http://schemas.openxmlformats.org/officeDocument/2006/relationships/image" Target="../media/image5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7" Type="http://schemas.openxmlformats.org/officeDocument/2006/relationships/image" Target="../media/image70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gif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andiaonline.ru/text/category/alfavi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076" y="1055077"/>
            <a:ext cx="7403123" cy="1308295"/>
          </a:xfrm>
          <a:scene3d>
            <a:camera prst="perspectiveRelaxedModerately"/>
            <a:lightRig rig="threePt" dir="t"/>
          </a:scene3d>
        </p:spPr>
        <p:txBody>
          <a:bodyPr/>
          <a:lstStyle/>
          <a:p>
            <a:r>
              <a:rPr lang="ru-RU" sz="4400" b="1" u="sng" dirty="0" err="1" smtClean="0">
                <a:solidFill>
                  <a:srgbClr val="FF0000"/>
                </a:solidFill>
                <a:latin typeface="Bookman Old Style" pitchFamily="18" charset="0"/>
              </a:rPr>
              <a:t>Л</a:t>
            </a:r>
            <a:r>
              <a:rPr lang="ru-RU" b="1" u="sng" dirty="0" err="1" smtClean="0">
                <a:solidFill>
                  <a:srgbClr val="338828"/>
                </a:solidFill>
                <a:latin typeface="Bookman Old Style" pitchFamily="18" charset="0"/>
              </a:rPr>
              <a:t>ингво</a:t>
            </a:r>
            <a:r>
              <a:rPr lang="ru-RU" b="1" u="sng" dirty="0" err="1" smtClean="0">
                <a:solidFill>
                  <a:srgbClr val="FF0000"/>
                </a:solidFill>
                <a:latin typeface="Bookman Old Style" pitchFamily="18" charset="0"/>
              </a:rPr>
              <a:t>т</a:t>
            </a:r>
            <a:r>
              <a:rPr lang="ru-RU" b="1" u="sng" dirty="0" err="1" smtClean="0">
                <a:solidFill>
                  <a:srgbClr val="7030A0"/>
                </a:solidFill>
                <a:latin typeface="Bookman Old Style" pitchFamily="18" charset="0"/>
              </a:rPr>
              <a:t>урни</a:t>
            </a:r>
            <a:r>
              <a:rPr lang="ru-RU" b="1" u="sng" dirty="0" err="1" smtClean="0">
                <a:solidFill>
                  <a:srgbClr val="FF0000"/>
                </a:solidFill>
                <a:latin typeface="Bookman Old Style" pitchFamily="18" charset="0"/>
              </a:rPr>
              <a:t>р</a:t>
            </a:r>
            <a:endParaRPr lang="ru-RU" b="1" u="sng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3212" y="2799472"/>
            <a:ext cx="6917787" cy="1927274"/>
          </a:xfrm>
          <a:solidFill>
            <a:schemeClr val="accent3">
              <a:lumMod val="60000"/>
              <a:lumOff val="40000"/>
            </a:schemeClr>
          </a:solidFill>
          <a:scene3d>
            <a:camera prst="perspectiveContrastingLeftFacing"/>
            <a:lightRig rig="threePt" dir="t"/>
          </a:scene3d>
        </p:spPr>
        <p:txBody>
          <a:bodyPr>
            <a:norm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Учитель русского языка и литературы МКОУ « </a:t>
            </a:r>
            <a:r>
              <a:rPr lang="ru-RU" b="1" dirty="0" err="1" smtClean="0">
                <a:latin typeface="Bookman Old Style" pitchFamily="18" charset="0"/>
              </a:rPr>
              <a:t>Маджалисская</a:t>
            </a:r>
            <a:r>
              <a:rPr lang="ru-RU" b="1" dirty="0" smtClean="0">
                <a:latin typeface="Bookman Old Style" pitchFamily="18" charset="0"/>
              </a:rPr>
              <a:t> СОШ имени </a:t>
            </a:r>
            <a:r>
              <a:rPr lang="ru-RU" b="1" dirty="0" err="1" smtClean="0">
                <a:latin typeface="Bookman Old Style" pitchFamily="18" charset="0"/>
              </a:rPr>
              <a:t>Темирханова</a:t>
            </a:r>
            <a:r>
              <a:rPr lang="ru-RU" b="1" dirty="0" smtClean="0">
                <a:latin typeface="Bookman Old Style" pitchFamily="18" charset="0"/>
              </a:rPr>
              <a:t> Э.Д.»</a:t>
            </a:r>
          </a:p>
          <a:p>
            <a:r>
              <a:rPr lang="ru-RU" b="1" dirty="0" err="1" smtClean="0">
                <a:latin typeface="Bookman Old Style" pitchFamily="18" charset="0"/>
              </a:rPr>
              <a:t>Исмаилова</a:t>
            </a:r>
            <a:r>
              <a:rPr lang="ru-RU" b="1" dirty="0" smtClean="0">
                <a:latin typeface="Bookman Old Style" pitchFamily="18" charset="0"/>
              </a:rPr>
              <a:t> Ума </a:t>
            </a:r>
            <a:r>
              <a:rPr lang="ru-RU" b="1" dirty="0" err="1" smtClean="0">
                <a:latin typeface="Bookman Old Style" pitchFamily="18" charset="0"/>
              </a:rPr>
              <a:t>Мугитдиновна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5" name="Григории Гладков - Говорим на русском языке_(YoSound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901482" y="2981178"/>
            <a:ext cx="409135" cy="409135"/>
          </a:xfrm>
          <a:prstGeom prst="rect">
            <a:avLst/>
          </a:prstGeom>
        </p:spPr>
      </p:pic>
      <p:pic>
        <p:nvPicPr>
          <p:cNvPr id="6" name="Picture 4" descr="https://pixy.org/src/86/8657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45" y="3742005"/>
            <a:ext cx="981223" cy="1012875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  <p:pic>
        <p:nvPicPr>
          <p:cNvPr id="7" name="Picture 6" descr="http://1.bp.blogspot.com/-J2fK2WYJgv8/Tx215gDXL_I/AAAAAAAAAI0/3ZoGhUZDbBc/s1600/TEAL-LETTER-B-BCZ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2998" y="590843"/>
            <a:ext cx="801857" cy="80185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8" name="Picture 10" descr="https://i.pinimg.com/originals/af/8b/d9/af8bd9e2077e48097f48264fb5066fb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391" y="337624"/>
            <a:ext cx="1142999" cy="1142999"/>
          </a:xfrm>
          <a:prstGeom prst="rect">
            <a:avLst/>
          </a:prstGeom>
          <a:noFill/>
        </p:spPr>
      </p:pic>
      <p:pic>
        <p:nvPicPr>
          <p:cNvPr id="9" name="Picture 12" descr="https://img-fotki.yandex.ru/get/9325/222405017.9d/0_bd895_d14ce818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5028" y="1898308"/>
            <a:ext cx="1147933" cy="1147933"/>
          </a:xfrm>
          <a:prstGeom prst="rect">
            <a:avLst/>
          </a:prstGeom>
          <a:noFill/>
        </p:spPr>
      </p:pic>
      <p:pic>
        <p:nvPicPr>
          <p:cNvPr id="10" name="Picture 14" descr="https://i.pinimg.com/originals/e7/bc/94/e7bc94a37211d076634f890468fba43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25649" y="4684542"/>
            <a:ext cx="1117794" cy="1117794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11" name="Picture 18" descr="http://www.playcast.ru/uploads/2015/10/27/1563287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71008" y="365759"/>
            <a:ext cx="1173876" cy="1074005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2" name="Picture 20" descr="http://www.playcast.ru/uploads/2015/10/03/1530462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60651" y="4725914"/>
            <a:ext cx="1513693" cy="1513693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44034" name="Picture 2" descr="http://www.wiki.vladimir.i-edu.ru/images/e/e6/%D0%91%D1%83%D0%BA%D0%B2%D0%B0_%D0%B7%D0%BD%D0%B0%D1%82%D0%BE%D0%BA%D0%BE%D0%B2%D1%8F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17551" y="3105444"/>
            <a:ext cx="1354718" cy="1128932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pic>
        <p:nvPicPr>
          <p:cNvPr id="13" name="Picture 8" descr="http://s.rimg.info/45499f77e50734922afaca95e2c08328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27323" y="1394086"/>
            <a:ext cx="1462694" cy="898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43" y="365126"/>
            <a:ext cx="7924507" cy="13511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«Грамматическая арифметика»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b="1" dirty="0" smtClean="0">
                <a:latin typeface="Bookman Old Style" pitchFamily="18" charset="0"/>
              </a:rPr>
              <a:t> </a:t>
            </a:r>
          </a:p>
          <a:p>
            <a:pPr fontAlgn="base"/>
            <a:r>
              <a:rPr lang="ru-RU" b="1" i="1" dirty="0" smtClean="0">
                <a:latin typeface="Bookman Old Style" pitchFamily="18" charset="0"/>
              </a:rPr>
              <a:t> </a:t>
            </a:r>
            <a:endParaRPr lang="ru-RU" b="1" dirty="0" smtClean="0">
              <a:latin typeface="Bookman Old Style" pitchFamily="18" charset="0"/>
            </a:endParaRPr>
          </a:p>
          <a:p>
            <a:endParaRPr lang="ru-RU" b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9482" y="2053883"/>
            <a:ext cx="7202659" cy="30469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3200" b="1" dirty="0" smtClean="0">
                <a:latin typeface="Bookman Old Style" pitchFamily="18" charset="0"/>
              </a:rPr>
              <a:t>ТОМ + ВАТА = ОРУЖИЕ  </a:t>
            </a:r>
          </a:p>
          <a:p>
            <a:pPr fontAlgn="base"/>
            <a:r>
              <a:rPr lang="ru-RU" sz="3200" b="1" dirty="0" smtClean="0">
                <a:latin typeface="Bookman Old Style" pitchFamily="18" charset="0"/>
              </a:rPr>
              <a:t>РЫБА+ СОКИ = ФРУКТ   </a:t>
            </a:r>
          </a:p>
          <a:p>
            <a:pPr fontAlgn="base"/>
            <a:r>
              <a:rPr lang="ru-RU" sz="3200" b="1" dirty="0" smtClean="0">
                <a:latin typeface="Bookman Old Style" pitchFamily="18" charset="0"/>
              </a:rPr>
              <a:t>ВОДА + РИНГ = ЯГОДА  </a:t>
            </a:r>
          </a:p>
          <a:p>
            <a:pPr fontAlgn="base"/>
            <a:r>
              <a:rPr lang="ru-RU" sz="3200" b="1" dirty="0" smtClean="0">
                <a:latin typeface="Bookman Old Style" pitchFamily="18" charset="0"/>
              </a:rPr>
              <a:t>ВОРОН + КОЖА = ПТИЦА   </a:t>
            </a:r>
          </a:p>
          <a:p>
            <a:pPr fontAlgn="base"/>
            <a:r>
              <a:rPr lang="ru-RU" sz="3200" b="1" dirty="0" smtClean="0">
                <a:latin typeface="Bookman Old Style" pitchFamily="18" charset="0"/>
              </a:rPr>
              <a:t>КАР + ГОРНОЕ СЕЛО = ?  </a:t>
            </a:r>
          </a:p>
          <a:p>
            <a:pPr fontAlgn="base"/>
            <a:r>
              <a:rPr lang="ru-RU" sz="3200" b="1" dirty="0" smtClean="0">
                <a:latin typeface="Bookman Old Style" pitchFamily="18" charset="0"/>
              </a:rPr>
              <a:t>*ЛИПА +НОТА = ЖИВОТНОЕ </a:t>
            </a:r>
            <a:endParaRPr lang="ru-RU" sz="2000" b="1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images.myshared.ru/5/434910/slide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s://ds04.infourok.ru/uploads/ex/0aa0/00033eef-168949ec/hello_html_m179dfd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286" y="239152"/>
            <a:ext cx="8572500" cy="63726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allforchildren.ru/rebus/rebus5/5-04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32597" cy="24554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5236" name="Picture 4" descr="https://ds02.infourok.ru/uploads/ex/0f1a/000811e1-c160afc5/hello_html_m5cf8df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9637" y="2391508"/>
            <a:ext cx="5591273" cy="190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5238" name="Picture 6" descr="http://bagirasos.0pk.ru/uploads/000b/57/83/39459-4-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199" y="4138295"/>
            <a:ext cx="6096000" cy="24288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5240" name="Picture 8" descr="https://ds03.infourok.ru/uploads/ex/0546/0004e745-3fbb6d7c/img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084" y="2377439"/>
            <a:ext cx="3404381" cy="20618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12" descr="https://ds02.infourok.ru/uploads/ex/05df/00065af6-41673345/hello_html_3a5c0e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73858" y="239151"/>
            <a:ext cx="3770142" cy="190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ds04.infourok.ru/uploads/ex/070a/00053729-7376df00/hello_html_m2fb035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714" y="198462"/>
            <a:ext cx="8567964" cy="59379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lujayka.com/wp-content/uploads/2016/03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712" y="1098343"/>
            <a:ext cx="6300910" cy="47256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698" name="Picture 2" descr="http://jpegshare.net/images/9c/fc/9cfc6e6471f19924b64aa996f63601a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0117" y="226035"/>
            <a:ext cx="819101" cy="1228653"/>
          </a:xfrm>
          <a:prstGeom prst="rect">
            <a:avLst/>
          </a:prstGeom>
          <a:noFill/>
        </p:spPr>
      </p:pic>
      <p:pic>
        <p:nvPicPr>
          <p:cNvPr id="29700" name="Picture 4" descr="http://s5.rimg.info/169c14ffdd37fea9f06ade469c72510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1642" y="309490"/>
            <a:ext cx="951347" cy="848190"/>
          </a:xfrm>
          <a:prstGeom prst="rect">
            <a:avLst/>
          </a:prstGeom>
          <a:noFill/>
        </p:spPr>
      </p:pic>
      <p:pic>
        <p:nvPicPr>
          <p:cNvPr id="29702" name="Picture 6" descr="https://www.picgifs.com/alphabets/alphabets/red-stars/alphabets-red-stars-58634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4185" y="4248443"/>
            <a:ext cx="1386688" cy="1560025"/>
          </a:xfrm>
          <a:prstGeom prst="rect">
            <a:avLst/>
          </a:prstGeom>
          <a:noFill/>
        </p:spPr>
      </p:pic>
      <p:pic>
        <p:nvPicPr>
          <p:cNvPr id="29704" name="Picture 8" descr="https://forums.drom.ru/pp.php?u=http://pepyaka.su/fonts/wd/font_7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0603" y="1204325"/>
            <a:ext cx="914816" cy="1032437"/>
          </a:xfrm>
          <a:prstGeom prst="rect">
            <a:avLst/>
          </a:prstGeom>
          <a:noFill/>
        </p:spPr>
      </p:pic>
      <p:pic>
        <p:nvPicPr>
          <p:cNvPr id="29706" name="Picture 10" descr="https://animo2.ucoz.ru/_ph/70/2/95492681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82490" y="2841674"/>
            <a:ext cx="912967" cy="1036759"/>
          </a:xfrm>
          <a:prstGeom prst="rect">
            <a:avLst/>
          </a:prstGeom>
          <a:noFill/>
        </p:spPr>
      </p:pic>
      <p:pic>
        <p:nvPicPr>
          <p:cNvPr id="29708" name="Picture 12" descr="https://www.picgifs.com/alphabets/alphabets/disco/alphabets-disco-892636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66041" y="5000286"/>
            <a:ext cx="695325" cy="857251"/>
          </a:xfrm>
          <a:prstGeom prst="rect">
            <a:avLst/>
          </a:prstGeom>
          <a:noFill/>
        </p:spPr>
      </p:pic>
      <p:pic>
        <p:nvPicPr>
          <p:cNvPr id="29710" name="Picture 14" descr="http://cdn.endata.cx/data/gb/images/241/925/6862167/kGpWrm3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24414" y="600932"/>
            <a:ext cx="1157393" cy="1077965"/>
          </a:xfrm>
          <a:prstGeom prst="rect">
            <a:avLst/>
          </a:prstGeom>
          <a:noFill/>
        </p:spPr>
      </p:pic>
      <p:pic>
        <p:nvPicPr>
          <p:cNvPr id="10" name="Picture 2" descr="https://img1.liveinternet.ru/images/attach/c/11/114/377/114377963_5609951_15.jpg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44139" y="5595157"/>
            <a:ext cx="714375" cy="600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natalisokolova.ru/wp-content/uploads/2016/08/anagramma-dlya-dete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386" y="273148"/>
            <a:ext cx="8819614" cy="6773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ds02.infourok.ru/uploads/ex/0cf9/0008bf88-c9c98daf/hello_html_6f0d14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421" y="267285"/>
            <a:ext cx="8459369" cy="6344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3372" y="1730326"/>
            <a:ext cx="4839286" cy="175846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10F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Угадай </a:t>
            </a:r>
            <a:br>
              <a:rPr lang="ru-RU" b="1" i="1" u="sng" dirty="0" smtClean="0">
                <a:solidFill>
                  <a:srgbClr val="F10F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b="1" i="1" u="sng" dirty="0" smtClean="0">
                <a:solidFill>
                  <a:srgbClr val="F10F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фразеологизмы</a:t>
            </a:r>
            <a:endParaRPr lang="ru-RU" sz="4400" b="1" i="1" u="sng" dirty="0">
              <a:solidFill>
                <a:srgbClr val="F10F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5602" name="Picture 2" descr="http://pepyaka.su/fonts/lobster/rus_e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764" y="399190"/>
            <a:ext cx="1430231" cy="1282786"/>
          </a:xfrm>
          <a:prstGeom prst="rect">
            <a:avLst/>
          </a:prstGeom>
          <a:noFill/>
        </p:spPr>
      </p:pic>
      <p:pic>
        <p:nvPicPr>
          <p:cNvPr id="25604" name="Picture 4" descr="https://thumbs.gfycat.com/ConfusedPaleKestrel-size_restricte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410" y="2603666"/>
            <a:ext cx="1472315" cy="1720658"/>
          </a:xfrm>
          <a:prstGeom prst="rect">
            <a:avLst/>
          </a:prstGeom>
          <a:noFill/>
        </p:spPr>
      </p:pic>
      <p:pic>
        <p:nvPicPr>
          <p:cNvPr id="25606" name="Picture 6" descr="https://animo2.ucoz.ru/_ph/70/2/6611782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4906" y="691772"/>
            <a:ext cx="984250" cy="1357587"/>
          </a:xfrm>
          <a:prstGeom prst="rect">
            <a:avLst/>
          </a:prstGeom>
          <a:noFill/>
        </p:spPr>
      </p:pic>
      <p:pic>
        <p:nvPicPr>
          <p:cNvPr id="25608" name="Picture 8" descr="http://www.pod-rukoi.ru/_ld/4/137559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1533" y="669741"/>
            <a:ext cx="1346381" cy="1346383"/>
          </a:xfrm>
          <a:prstGeom prst="rect">
            <a:avLst/>
          </a:prstGeom>
          <a:noFill/>
        </p:spPr>
      </p:pic>
      <p:pic>
        <p:nvPicPr>
          <p:cNvPr id="25610" name="Picture 10" descr="https://www.picgifs.com/alphabets/alphabets/pink-glitter-2/alphabets-pink-glitter-2-97635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3763" y="2590253"/>
            <a:ext cx="1068671" cy="1202258"/>
          </a:xfrm>
          <a:prstGeom prst="rect">
            <a:avLst/>
          </a:prstGeom>
          <a:noFill/>
        </p:spPr>
      </p:pic>
      <p:pic>
        <p:nvPicPr>
          <p:cNvPr id="25612" name="Picture 12" descr="http://alphabetonline.ru/images/letters2/g/g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78606" y="4422098"/>
            <a:ext cx="1465393" cy="1946042"/>
          </a:xfrm>
          <a:prstGeom prst="rect">
            <a:avLst/>
          </a:prstGeom>
          <a:noFill/>
        </p:spPr>
      </p:pic>
      <p:pic>
        <p:nvPicPr>
          <p:cNvPr id="25614" name="Picture 14" descr="https://www.picgifs.com/alphabets/alphabets/red-stars/alphabets-red-stars-68157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91679" y="667764"/>
            <a:ext cx="1171575" cy="990601"/>
          </a:xfrm>
          <a:prstGeom prst="rect">
            <a:avLst/>
          </a:prstGeom>
          <a:noFill/>
        </p:spPr>
      </p:pic>
      <p:pic>
        <p:nvPicPr>
          <p:cNvPr id="25616" name="Picture 16" descr="https://www.picgifs.com/alphabets/alphabets/fish/alphabets-fish-977936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2352" y="4941393"/>
            <a:ext cx="979722" cy="979722"/>
          </a:xfrm>
          <a:prstGeom prst="rect">
            <a:avLst/>
          </a:prstGeom>
          <a:noFill/>
        </p:spPr>
      </p:pic>
      <p:pic>
        <p:nvPicPr>
          <p:cNvPr id="25618" name="Picture 18" descr="http://justclickit.ru/flash/alfa/alfa%20(1761)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36055" y="3747541"/>
            <a:ext cx="1313138" cy="1094282"/>
          </a:xfrm>
          <a:prstGeom prst="rect">
            <a:avLst/>
          </a:prstGeom>
          <a:noFill/>
        </p:spPr>
      </p:pic>
      <p:pic>
        <p:nvPicPr>
          <p:cNvPr id="25620" name="Picture 20" descr="http://scientificstar.ru/_ph/6/2/15613000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67708" y="4231598"/>
            <a:ext cx="887383" cy="1059930"/>
          </a:xfrm>
          <a:prstGeom prst="rect">
            <a:avLst/>
          </a:prstGeom>
          <a:noFill/>
        </p:spPr>
      </p:pic>
      <p:pic>
        <p:nvPicPr>
          <p:cNvPr id="25622" name="Picture 22" descr="http://justclickit.ru/flash/alfa/alfa%20(4459)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98229" y="5016366"/>
            <a:ext cx="910236" cy="1019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https://fs00.infourok.ru/images/doc/224/23585/5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422" y="250654"/>
            <a:ext cx="8651630" cy="6351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58" y="604911"/>
            <a:ext cx="8135522" cy="5726797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prstTxWarp prst="textCanDown">
              <a:avLst/>
            </a:prstTxWarp>
            <a:normAutofit/>
          </a:bodyPr>
          <a:lstStyle/>
          <a:p>
            <a:r>
              <a:rPr lang="ru-RU" sz="2600" b="1" u="sng" dirty="0" smtClean="0">
                <a:solidFill>
                  <a:srgbClr val="FF0000"/>
                </a:solidFill>
                <a:latin typeface="Bookman Old Style" pitchFamily="18" charset="0"/>
              </a:rPr>
              <a:t>Мой юный друг !</a:t>
            </a:r>
          </a:p>
          <a:p>
            <a:r>
              <a:rPr lang="ru-RU" sz="2600" b="1" dirty="0" smtClean="0">
                <a:latin typeface="Bookman Old Style" pitchFamily="18" charset="0"/>
              </a:rPr>
              <a:t>Сегодня ты пришёл вот в этот зал,</a:t>
            </a:r>
          </a:p>
          <a:p>
            <a:r>
              <a:rPr lang="ru-RU" sz="2600" b="1" dirty="0" smtClean="0">
                <a:latin typeface="Bookman Old Style" pitchFamily="18" charset="0"/>
              </a:rPr>
              <a:t>Чтоб посидеть, подумать, отдохнуть,</a:t>
            </a:r>
          </a:p>
          <a:p>
            <a:r>
              <a:rPr lang="ru-RU" sz="2600" b="1" dirty="0" smtClean="0">
                <a:latin typeface="Bookman Old Style" pitchFamily="18" charset="0"/>
              </a:rPr>
              <a:t>Умом своим, конечно же, блеснуть.</a:t>
            </a:r>
          </a:p>
          <a:p>
            <a:r>
              <a:rPr lang="ru-RU" sz="2600" b="1" dirty="0" smtClean="0">
                <a:latin typeface="Bookman Old Style" pitchFamily="18" charset="0"/>
              </a:rPr>
              <a:t> </a:t>
            </a:r>
            <a:endParaRPr lang="ru-RU" dirty="0"/>
          </a:p>
        </p:txBody>
      </p:sp>
      <p:pic>
        <p:nvPicPr>
          <p:cNvPr id="4" name="Picture 2" descr="https://img1.liveinternet.ru/images/attach/c/11/114/377/114377959_5609951_11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2843" y="605498"/>
            <a:ext cx="1165461" cy="941948"/>
          </a:xfrm>
          <a:prstGeom prst="rect">
            <a:avLst/>
          </a:prstGeom>
          <a:noFill/>
        </p:spPr>
      </p:pic>
      <p:pic>
        <p:nvPicPr>
          <p:cNvPr id="5" name="Picture 14" descr="http://s4.rimg.info/1f72ddace5970b7727ee8c93378bb89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1661" y="5521569"/>
            <a:ext cx="952500" cy="952500"/>
          </a:xfrm>
          <a:prstGeom prst="rect">
            <a:avLst/>
          </a:prstGeom>
          <a:noFill/>
        </p:spPr>
      </p:pic>
      <p:pic>
        <p:nvPicPr>
          <p:cNvPr id="43010" name="Picture 2" descr="https://img0.liveinternet.ru/images/attach/c/8/105/155/105155652_y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3161" y="1063870"/>
            <a:ext cx="716623" cy="1074935"/>
          </a:xfrm>
          <a:prstGeom prst="rect">
            <a:avLst/>
          </a:prstGeom>
          <a:noFill/>
        </p:spPr>
      </p:pic>
      <p:pic>
        <p:nvPicPr>
          <p:cNvPr id="43012" name="Picture 4" descr="https://animo2.ucoz.ru/_ph/70/2/62606119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8431" y="5242023"/>
            <a:ext cx="940728" cy="1169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00.infourok.ru/images/doc/122/143613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5996"/>
            <a:ext cx="9144000" cy="7053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fs01.infourok.ru/images/doc/78/93972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354" y="289340"/>
            <a:ext cx="8609428" cy="6362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arhivurokov.ru/kopilka/uploads/user_file_56bb2e2916d4a/img_user_file_56bb2e2916d4a_1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947" y="295422"/>
            <a:ext cx="8721970" cy="630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4898" y="1744394"/>
            <a:ext cx="5205046" cy="1955408"/>
          </a:xfrm>
          <a:scene3d>
            <a:camera prst="perspectiveRelaxedModerately"/>
            <a:lightRig rig="threePt" dir="t"/>
          </a:scene3d>
        </p:spPr>
        <p:txBody>
          <a:bodyPr/>
          <a:lstStyle/>
          <a:p>
            <a:r>
              <a:rPr lang="ru-RU" b="1" i="1" dirty="0" smtClean="0">
                <a:solidFill>
                  <a:srgbClr val="F10FD1"/>
                </a:solidFill>
                <a:latin typeface="Bookman Old Style" pitchFamily="18" charset="0"/>
              </a:rPr>
              <a:t>Конкурс </a:t>
            </a:r>
            <a:r>
              <a:rPr lang="ru-RU" sz="4800" b="1" i="1" dirty="0" smtClean="0">
                <a:solidFill>
                  <a:srgbClr val="F10FD1"/>
                </a:solidFill>
                <a:latin typeface="Bookman Old Style" pitchFamily="18" charset="0"/>
              </a:rPr>
              <a:t>скороговорок</a:t>
            </a:r>
            <a:endParaRPr lang="ru-RU" b="1" i="1" dirty="0">
              <a:solidFill>
                <a:srgbClr val="F10FD1"/>
              </a:solidFill>
              <a:latin typeface="Bookman Old Style" pitchFamily="18" charset="0"/>
            </a:endParaRPr>
          </a:p>
        </p:txBody>
      </p:sp>
      <p:pic>
        <p:nvPicPr>
          <p:cNvPr id="20482" name="Picture 2" descr="http://scientificstar.ru/_ph/6/2/1628689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17" y="514039"/>
            <a:ext cx="1172464" cy="1050332"/>
          </a:xfrm>
          <a:prstGeom prst="rect">
            <a:avLst/>
          </a:prstGeom>
          <a:noFill/>
        </p:spPr>
      </p:pic>
      <p:pic>
        <p:nvPicPr>
          <p:cNvPr id="20484" name="Picture 4" descr="http://miranimashek.com/Alfavit/Globus/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4857" y="1291028"/>
            <a:ext cx="897910" cy="1122388"/>
          </a:xfrm>
          <a:prstGeom prst="rect">
            <a:avLst/>
          </a:prstGeom>
          <a:noFill/>
        </p:spPr>
      </p:pic>
      <p:pic>
        <p:nvPicPr>
          <p:cNvPr id="20486" name="Picture 6" descr="http://www.playcast.ru/uploads/2016/01/22/1692516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48" y="3382962"/>
            <a:ext cx="968687" cy="968689"/>
          </a:xfrm>
          <a:prstGeom prst="rect">
            <a:avLst/>
          </a:prstGeom>
          <a:noFill/>
        </p:spPr>
      </p:pic>
      <p:pic>
        <p:nvPicPr>
          <p:cNvPr id="20488" name="Picture 8" descr="https://www.picgifs.com/alphabets/alphabets/red-stars/alphabets-red-stars-5540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30539" y="4354278"/>
            <a:ext cx="1019175" cy="1085850"/>
          </a:xfrm>
          <a:prstGeom prst="rect">
            <a:avLst/>
          </a:prstGeom>
          <a:noFill/>
        </p:spPr>
      </p:pic>
      <p:pic>
        <p:nvPicPr>
          <p:cNvPr id="20490" name="Picture 10" descr="http://900igr.net/up/datai/84770/0001-007-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74005" y="4373562"/>
            <a:ext cx="1304349" cy="1082858"/>
          </a:xfrm>
          <a:prstGeom prst="rect">
            <a:avLst/>
          </a:prstGeom>
          <a:noFill/>
        </p:spPr>
      </p:pic>
      <p:pic>
        <p:nvPicPr>
          <p:cNvPr id="20492" name="Picture 12" descr="http://s2.rimg.info/e60334a11603cd94e9c09fef6646932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2958" y="667063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https://ds03.infourok.ru/uploads/ex/0e61/000369c0-38cb9b87/1/img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218" y="253218"/>
            <a:ext cx="8637563" cy="64007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allyslide.com/thumbs_2/aa7c66043d64a0e7b2b9bdfb96943e9b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588" y="309489"/>
            <a:ext cx="8467923" cy="62319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8978" y="984738"/>
            <a:ext cx="7896372" cy="519222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prstTxWarp prst="textCanUp">
              <a:avLst/>
            </a:prstTxWarp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Внимание! Внимание!</a:t>
            </a:r>
          </a:p>
          <a:p>
            <a:r>
              <a:rPr lang="ru-RU" sz="3200" b="1" dirty="0" smtClean="0">
                <a:latin typeface="Bookman Old Style" pitchFamily="18" charset="0"/>
              </a:rPr>
              <a:t>Ждёт вас новое испытание.</a:t>
            </a:r>
          </a:p>
          <a:p>
            <a:r>
              <a:rPr lang="ru-RU" sz="3200" b="1" dirty="0" smtClean="0">
                <a:latin typeface="Bookman Old Style" pitchFamily="18" charset="0"/>
              </a:rPr>
              <a:t>Ох, и трудное предстоит вам задание!</a:t>
            </a:r>
          </a:p>
          <a:p>
            <a:r>
              <a:rPr lang="ru-RU" sz="3200" b="1" dirty="0" smtClean="0">
                <a:latin typeface="Bookman Old Style" pitchFamily="18" charset="0"/>
              </a:rPr>
              <a:t>Пассивных сейчас быть не должно-</a:t>
            </a:r>
          </a:p>
          <a:p>
            <a:r>
              <a:rPr lang="ru-RU" sz="3200" b="1" dirty="0" smtClean="0">
                <a:latin typeface="Bookman Old Style" pitchFamily="18" charset="0"/>
              </a:rPr>
              <a:t>Помните: “Один за всех,</a:t>
            </a:r>
          </a:p>
          <a:p>
            <a:r>
              <a:rPr lang="ru-RU" sz="3200" b="1" dirty="0" smtClean="0">
                <a:latin typeface="Bookman Old Style" pitchFamily="18" charset="0"/>
              </a:rPr>
              <a:t> и все за одного!”</a:t>
            </a:r>
          </a:p>
          <a:p>
            <a:r>
              <a:rPr lang="ru-RU" sz="3200" b="1" dirty="0" smtClean="0">
                <a:latin typeface="Bookman Old Style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423" y="253218"/>
            <a:ext cx="8219928" cy="5923745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latin typeface="Bookman Old Style" pitchFamily="18" charset="0"/>
              </a:rPr>
              <a:t/>
            </a:r>
            <a:br>
              <a:rPr lang="ru-RU" sz="5600" b="1" dirty="0" smtClean="0">
                <a:latin typeface="Bookman Old Style" pitchFamily="18" charset="0"/>
              </a:rPr>
            </a:br>
            <a:r>
              <a:rPr lang="ru-RU" sz="5600" b="1" dirty="0" smtClean="0">
                <a:latin typeface="Bookman Old Style" pitchFamily="18" charset="0"/>
              </a:rPr>
              <a:t>Термин этот происходит от английского «</a:t>
            </a:r>
            <a:r>
              <a:rPr lang="ru-RU" sz="5600" b="1" dirty="0" err="1" smtClean="0">
                <a:latin typeface="Bookman Old Style" pitchFamily="18" charset="0"/>
              </a:rPr>
              <a:t>find</a:t>
            </a:r>
            <a:r>
              <a:rPr lang="ru-RU" sz="5600" b="1" dirty="0" smtClean="0">
                <a:latin typeface="Bookman Old Style" pitchFamily="18" charset="0"/>
              </a:rPr>
              <a:t> </a:t>
            </a:r>
            <a:r>
              <a:rPr lang="ru-RU" sz="5600" b="1" dirty="0" err="1" smtClean="0">
                <a:latin typeface="Bookman Old Style" pitchFamily="18" charset="0"/>
              </a:rPr>
              <a:t>word</a:t>
            </a:r>
            <a:r>
              <a:rPr lang="ru-RU" sz="5600" b="1" dirty="0" smtClean="0">
                <a:latin typeface="Bookman Old Style" pitchFamily="18" charset="0"/>
              </a:rPr>
              <a:t>» – «найди слово задания – найти названия объектов или терминов, спрятанных в тексте, если все их буквы идут подряд.  </a:t>
            </a:r>
          </a:p>
          <a:p>
            <a:r>
              <a:rPr lang="ru-RU" sz="5600" b="1" dirty="0" smtClean="0">
                <a:latin typeface="Bookman Old Style" pitchFamily="18" charset="0"/>
              </a:rPr>
              <a:t>Найдите "спрятанные" в предложениях названия 7 известных вам стран и их столиц.</a:t>
            </a:r>
          </a:p>
          <a:p>
            <a:endParaRPr lang="ru-RU" sz="80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Запер утку </a:t>
            </a:r>
            <a:r>
              <a:rPr lang="ru-RU" sz="8000" b="1" dirty="0" smtClean="0">
                <a:latin typeface="Bookman Old Style" pitchFamily="18" charset="0"/>
              </a:rPr>
              <a:t>в сарае - злые люди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хотели маленькую </a:t>
            </a:r>
            <a:r>
              <a:rPr lang="ru-RU" sz="8000" b="1" dirty="0" smtClean="0">
                <a:latin typeface="Bookman Old Style" pitchFamily="18" charset="0"/>
              </a:rPr>
              <a:t>птичку мою украсть.</a:t>
            </a:r>
          </a:p>
          <a:p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Франц и я </a:t>
            </a:r>
            <a:r>
              <a:rPr lang="ru-RU" sz="8000" b="1" dirty="0" smtClean="0">
                <a:latin typeface="Bookman Old Style" pitchFamily="18" charset="0"/>
              </a:rPr>
              <a:t>заключили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пари. Жак </a:t>
            </a:r>
            <a:r>
              <a:rPr lang="ru-RU" sz="8000" b="1" dirty="0" smtClean="0">
                <a:latin typeface="Bookman Old Style" pitchFamily="18" charset="0"/>
              </a:rPr>
              <a:t>- свидетель.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Кто говорит, что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кит айсберг</a:t>
            </a:r>
            <a:r>
              <a:rPr lang="ru-RU" sz="8000" b="1" dirty="0" smtClean="0">
                <a:latin typeface="Bookman Old Style" pitchFamily="18" charset="0"/>
              </a:rPr>
              <a:t> разбил? Не верь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папе - кино </a:t>
            </a:r>
            <a:r>
              <a:rPr lang="ru-RU" sz="8000" b="1" dirty="0" smtClean="0">
                <a:latin typeface="Bookman Old Style" pitchFamily="18" charset="0"/>
              </a:rPr>
              <a:t>это.</a:t>
            </a:r>
          </a:p>
          <a:p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Ира, не </a:t>
            </a:r>
            <a:r>
              <a:rPr lang="ru-RU" sz="8000" b="1" dirty="0" smtClean="0">
                <a:latin typeface="Bookman Old Style" pitchFamily="18" charset="0"/>
              </a:rPr>
              <a:t>уходите, пока что-нибудь не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выберете. Герань </a:t>
            </a:r>
            <a:r>
              <a:rPr lang="ru-RU" sz="8000" b="1" dirty="0" smtClean="0">
                <a:latin typeface="Bookman Old Style" pitchFamily="18" charset="0"/>
              </a:rPr>
              <a:t>хотите?</a:t>
            </a:r>
          </a:p>
          <a:p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Кассир и я </a:t>
            </a:r>
            <a:r>
              <a:rPr lang="ru-RU" sz="8000" b="1" dirty="0" smtClean="0">
                <a:latin typeface="Bookman Old Style" pitchFamily="18" charset="0"/>
              </a:rPr>
              <a:t>нашли без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труда маски.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На подоконнике стояли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настурция и стакан карамели</a:t>
            </a:r>
            <a:r>
              <a:rPr lang="ru-RU" sz="8000" b="1" dirty="0" smtClean="0">
                <a:latin typeface="Bookman Old Style" pitchFamily="18" charset="0"/>
              </a:rPr>
              <a:t>.</a:t>
            </a:r>
          </a:p>
          <a:p>
            <a:r>
              <a:rPr lang="ru-RU" sz="8000" b="1" dirty="0" smtClean="0">
                <a:latin typeface="Bookman Old Style" pitchFamily="18" charset="0"/>
              </a:rPr>
              <a:t>Соблаговолите подойти к нашей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принцессе </a:t>
            </a:r>
            <a:r>
              <a:rPr lang="ru-RU" sz="8000" b="1" dirty="0" err="1" smtClean="0">
                <a:solidFill>
                  <a:srgbClr val="FF0000"/>
                </a:solidFill>
                <a:latin typeface="Bookman Old Style" pitchFamily="18" charset="0"/>
              </a:rPr>
              <a:t>Ульяне</a:t>
            </a:r>
            <a:r>
              <a:rPr lang="ru-RU" sz="8000" b="1" dirty="0" smtClean="0">
                <a:latin typeface="Bookman Old Style" pitchFamily="18" charset="0"/>
              </a:rPr>
              <a:t>, не то сие будет рассмотрено как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укор </a:t>
            </a:r>
            <a:r>
              <a:rPr lang="ru-RU" sz="8000" b="1" dirty="0" err="1" smtClean="0">
                <a:solidFill>
                  <a:srgbClr val="FF0000"/>
                </a:solidFill>
                <a:latin typeface="Bookman Old Style" pitchFamily="18" charset="0"/>
              </a:rPr>
              <a:t>ея</a:t>
            </a:r>
            <a:r>
              <a:rPr lang="ru-RU" sz="8000" b="1" dirty="0" smtClean="0">
                <a:latin typeface="Bookman Old Style" pitchFamily="18" charset="0"/>
              </a:rPr>
              <a:t> величеству.</a:t>
            </a:r>
          </a:p>
          <a:p>
            <a:r>
              <a:rPr lang="ru-RU" sz="8000" b="1" dirty="0" smtClean="0">
                <a:latin typeface="Bookman Old Style" pitchFamily="18" charset="0"/>
              </a:rPr>
              <a:t> </a:t>
            </a:r>
          </a:p>
          <a:p>
            <a:endParaRPr lang="ru-RU" dirty="0" smtClean="0"/>
          </a:p>
          <a:p>
            <a:r>
              <a:rPr lang="ru-RU" sz="6400" b="1" dirty="0" smtClean="0">
                <a:latin typeface="Bookman Old Style" pitchFamily="18" charset="0"/>
              </a:rPr>
              <a:t> </a:t>
            </a:r>
            <a:endParaRPr lang="ru-RU" sz="6400" dirty="0" smtClean="0">
              <a:latin typeface="Bookman Old Style" pitchFamily="18" charset="0"/>
            </a:endParaRPr>
          </a:p>
          <a:p>
            <a:r>
              <a:rPr lang="ru-RU" sz="6400" b="1" dirty="0" smtClean="0">
                <a:latin typeface="Bookman Old Style" pitchFamily="18" charset="0"/>
              </a:rPr>
              <a:t> </a:t>
            </a:r>
            <a:endParaRPr lang="ru-RU" sz="5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78" y="422031"/>
            <a:ext cx="8581293" cy="5881541"/>
          </a:xfrm>
          <a:solidFill>
            <a:srgbClr val="FFFF00"/>
          </a:solidFill>
        </p:spPr>
        <p:txBody>
          <a:bodyPr>
            <a:normAutofit fontScale="40000" lnSpcReduction="20000"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  Отыщите в   стихотворении зашифрованные </a:t>
            </a:r>
            <a:r>
              <a:rPr lang="ru-RU" sz="3300" b="1" dirty="0" smtClean="0">
                <a:latin typeface="Bookman Old Style" pitchFamily="18" charset="0"/>
              </a:rPr>
              <a:t>природные явления.</a:t>
            </a:r>
            <a:r>
              <a:rPr lang="ru-RU" sz="4400" dirty="0" smtClean="0"/>
              <a:t> </a:t>
            </a:r>
            <a:r>
              <a:rPr lang="ru-RU" dirty="0" smtClean="0"/>
              <a:t>  </a:t>
            </a:r>
          </a:p>
          <a:p>
            <a:r>
              <a:rPr lang="ru-RU" dirty="0" smtClean="0"/>
              <a:t>       </a:t>
            </a:r>
            <a:r>
              <a:rPr lang="ru-RU" sz="4000" dirty="0" smtClean="0"/>
              <a:t> </a:t>
            </a:r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Зари чертог - романтик и поэт!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Угроза ночи мягка и безгрешна.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В грядущей тьме тельняшка туч поспешных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Разрисовала небо разом. Меркнет свет</a:t>
            </a:r>
            <a:r>
              <a:rPr lang="ru-RU" sz="4000" b="1" dirty="0" smtClean="0">
                <a:solidFill>
                  <a:srgbClr val="7030A0"/>
                </a:solidFill>
                <a:latin typeface="Bookman Old Style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Bookman Old Style" pitchFamily="18" charset="0"/>
              </a:rPr>
              <a:t>   </a:t>
            </a:r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  Звезда, минуя резвых туч обрез,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С него падучей каплей укатилась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И за сухарь скалы ушла. И скрылась,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Чтоб у рядов осин и след исчез.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А мрак закроет ставни. Эх, открой!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И до утра дуга холмов растает.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     </a:t>
            </a:r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В траве тернистый путь юлит, петляет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И в темноту манит: иди за мной!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А позже рос взыграет хоровод.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Игра дрожащих капель дерзновенна.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И с ней придёт на радость всей Вселенной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     Незримо </a:t>
            </a:r>
            <a:r>
              <a:rPr lang="ru-RU" sz="4500" b="1" dirty="0" err="1" smtClean="0">
                <a:solidFill>
                  <a:srgbClr val="7030A0"/>
                </a:solidFill>
                <a:latin typeface="Bookman Old Style" pitchFamily="18" charset="0"/>
              </a:rPr>
              <a:t>розов</a:t>
            </a:r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 и горяч - восход!</a:t>
            </a:r>
          </a:p>
          <a:p>
            <a:r>
              <a:rPr lang="ru-RU" sz="4500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</a:p>
          <a:p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5362" name="Picture 2" descr="http://img1.liveinternet.ru/images/attach/c/3/76/939/76939811_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2287" y="1327254"/>
            <a:ext cx="892725" cy="2285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423" y="379828"/>
            <a:ext cx="8219928" cy="579713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sz="7200" dirty="0" smtClean="0"/>
              <a:t> </a:t>
            </a:r>
            <a:r>
              <a:rPr lang="ru-RU" sz="3800" b="1" u="sng" dirty="0" smtClean="0">
                <a:solidFill>
                  <a:srgbClr val="FF0000"/>
                </a:solidFill>
                <a:latin typeface="Bookman Old Style" pitchFamily="18" charset="0"/>
              </a:rPr>
              <a:t>Найдите запрятанные в тексте названия 11 музыкальных инструментов</a:t>
            </a:r>
            <a:r>
              <a:rPr lang="ru-RU" sz="3800" u="sng" dirty="0" smtClean="0">
                <a:solidFill>
                  <a:srgbClr val="FF0000"/>
                </a:solidFill>
                <a:latin typeface="Bookman Old Style" pitchFamily="18" charset="0"/>
              </a:rPr>
              <a:t>.</a:t>
            </a:r>
            <a:endParaRPr lang="ru-RU" sz="6400" u="sng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sz="6400" dirty="0" smtClean="0">
                <a:latin typeface="Bookman Old Style" pitchFamily="18" charset="0"/>
              </a:rPr>
              <a:t> </a:t>
            </a:r>
            <a:r>
              <a:rPr lang="ru-RU" sz="3400" b="1" dirty="0" err="1" smtClean="0">
                <a:latin typeface="Bookman Old Style" pitchFamily="18" charset="0"/>
              </a:rPr>
              <a:t>Гоги</a:t>
            </a:r>
            <a:r>
              <a:rPr lang="ru-RU" sz="3400" b="1" dirty="0" smtClean="0">
                <a:latin typeface="Bookman Old Style" pitchFamily="18" charset="0"/>
              </a:rPr>
              <a:t> получил в дар фантастически красивую гитару: "Учись, такого бойкого парня, как ты, без гитары и представить нельзя!" Сел </a:t>
            </a:r>
            <a:r>
              <a:rPr lang="ru-RU" sz="3400" b="1" dirty="0" err="1" smtClean="0">
                <a:latin typeface="Bookman Old Style" pitchFamily="18" charset="0"/>
              </a:rPr>
              <a:t>Гоги</a:t>
            </a:r>
            <a:r>
              <a:rPr lang="ru-RU" sz="3400" b="1" dirty="0" smtClean="0">
                <a:latin typeface="Bookman Old Style" pitchFamily="18" charset="0"/>
              </a:rPr>
              <a:t> вечером учиться играть. Соседи, конечно, заснуть не могут, даже слабая, на оба уха глухая бабушка </a:t>
            </a:r>
            <a:r>
              <a:rPr lang="ru-RU" sz="3400" b="1" dirty="0" err="1" smtClean="0">
                <a:latin typeface="Bookman Old Style" pitchFamily="18" charset="0"/>
              </a:rPr>
              <a:t>Сулико</a:t>
            </a:r>
            <a:r>
              <a:rPr lang="ru-RU" sz="3400" b="1" dirty="0" smtClean="0">
                <a:latin typeface="Bookman Old Style" pitchFamily="18" charset="0"/>
              </a:rPr>
              <a:t>. Поутру </a:t>
            </a:r>
            <a:r>
              <a:rPr lang="ru-RU" sz="3400" b="1" dirty="0" err="1" smtClean="0">
                <a:latin typeface="Bookman Old Style" pitchFamily="18" charset="0"/>
              </a:rPr>
              <a:t>батоно</a:t>
            </a:r>
            <a:r>
              <a:rPr lang="ru-RU" sz="3400" b="1" dirty="0" smtClean="0">
                <a:latin typeface="Bookman Old Style" pitchFamily="18" charset="0"/>
              </a:rPr>
              <a:t> </a:t>
            </a:r>
            <a:r>
              <a:rPr lang="ru-RU" sz="3400" b="1" dirty="0" err="1" smtClean="0">
                <a:latin typeface="Bookman Old Style" pitchFamily="18" charset="0"/>
              </a:rPr>
              <a:t>Шалва</a:t>
            </a:r>
            <a:r>
              <a:rPr lang="ru-RU" sz="3400" b="1" dirty="0" smtClean="0">
                <a:latin typeface="Bookman Old Style" pitchFamily="18" charset="0"/>
              </a:rPr>
              <a:t> пришел к </a:t>
            </a:r>
            <a:r>
              <a:rPr lang="ru-RU" sz="3400" b="1" dirty="0" err="1" smtClean="0">
                <a:latin typeface="Bookman Old Style" pitchFamily="18" charset="0"/>
              </a:rPr>
              <a:t>Гоги</a:t>
            </a:r>
            <a:r>
              <a:rPr lang="ru-RU" sz="3400" b="1" dirty="0" smtClean="0">
                <a:latin typeface="Bookman Old Style" pitchFamily="18" charset="0"/>
              </a:rPr>
              <a:t>. "</a:t>
            </a:r>
            <a:r>
              <a:rPr lang="ru-RU" sz="3400" b="1" dirty="0" err="1" smtClean="0">
                <a:latin typeface="Bookman Old Style" pitchFamily="18" charset="0"/>
              </a:rPr>
              <a:t>Гоги</a:t>
            </a:r>
            <a:r>
              <a:rPr lang="ru-RU" sz="3400" b="1" dirty="0" smtClean="0">
                <a:latin typeface="Bookman Old Style" pitchFamily="18" charset="0"/>
              </a:rPr>
              <a:t>, дорогой, так весь дом разбежится! Больше не могу. Слишком уж ты громко бренчишь". И соседки </a:t>
            </a:r>
            <a:r>
              <a:rPr lang="ru-RU" sz="3400" b="1" dirty="0" err="1" smtClean="0">
                <a:latin typeface="Bookman Old Style" pitchFamily="18" charset="0"/>
              </a:rPr>
              <a:t>Гоги</a:t>
            </a:r>
            <a:r>
              <a:rPr lang="ru-RU" sz="3400" b="1" dirty="0" smtClean="0">
                <a:latin typeface="Bookman Old Style" pitchFamily="18" charset="0"/>
              </a:rPr>
              <a:t> тараторят: "Голова раскалывается, как при горной болезни. Каторга! Не жаль тебе наших ушей? Эх, жили раньше - не тужили".</a:t>
            </a:r>
          </a:p>
          <a:p>
            <a:r>
              <a:rPr lang="ru-RU" sz="3400" b="1" dirty="0" smtClean="0">
                <a:latin typeface="Bookman Old Style" pitchFamily="18" charset="0"/>
              </a:rPr>
              <a:t> </a:t>
            </a:r>
            <a:endParaRPr lang="ru-RU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73723" y="675249"/>
            <a:ext cx="7741626" cy="5501714"/>
          </a:xfrm>
          <a:scene3d>
            <a:camera prst="perspectiveAbove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  Начинаем мы </a:t>
            </a:r>
            <a:r>
              <a:rPr lang="ru-RU" sz="4800" b="1" u="sng" dirty="0" err="1" smtClean="0">
                <a:solidFill>
                  <a:srgbClr val="F10F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Лингвотурнир</a:t>
            </a:r>
            <a:r>
              <a:rPr lang="ru-RU" sz="4800" b="1" u="sng" dirty="0" smtClean="0">
                <a:solidFill>
                  <a:srgbClr val="F10F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!</a:t>
            </a:r>
            <a:endParaRPr lang="ru-RU" sz="3600" b="1" u="sng" dirty="0" smtClean="0">
              <a:solidFill>
                <a:srgbClr val="F10F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Пусть будут интересны всем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Словесной битвы результаты.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Удачи всем!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Вперёд, ребята!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</a:p>
          <a:p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4" name="Picture 20" descr="https://img1.liveinternet.ru/images/attach/c/8/105/154/105154731_y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9588" y="3616349"/>
            <a:ext cx="762000" cy="1143001"/>
          </a:xfrm>
          <a:prstGeom prst="rect">
            <a:avLst/>
          </a:prstGeom>
          <a:noFill/>
        </p:spPr>
      </p:pic>
      <p:pic>
        <p:nvPicPr>
          <p:cNvPr id="5" name="Picture 16" descr="https://img1.liveinternet.ru/images/attach/c/8/105/154/105154325_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656" y="732471"/>
            <a:ext cx="762000" cy="1143001"/>
          </a:xfrm>
          <a:prstGeom prst="rect">
            <a:avLst/>
          </a:prstGeom>
          <a:noFill/>
        </p:spPr>
      </p:pic>
      <p:pic>
        <p:nvPicPr>
          <p:cNvPr id="6" name="Picture 10" descr="https://www.picgifs.com/alphabets/alphabets/diamond/alphabets-diamond-65923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710" y="0"/>
            <a:ext cx="1428750" cy="1428750"/>
          </a:xfrm>
          <a:prstGeom prst="rect">
            <a:avLst/>
          </a:prstGeom>
          <a:noFill/>
        </p:spPr>
      </p:pic>
      <p:pic>
        <p:nvPicPr>
          <p:cNvPr id="7" name="Picture 4" descr="https://img1.liveinternet.ru/images/attach/c/8/105/154/105154559_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5192" y="4713630"/>
            <a:ext cx="857250" cy="114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6437" y="562708"/>
            <a:ext cx="8008913" cy="561425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lvl="1"/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Найти зверей в стихотворении:</a:t>
            </a:r>
          </a:p>
          <a:p>
            <a:r>
              <a:rPr lang="ru-RU" b="1" dirty="0" smtClean="0">
                <a:latin typeface="Bookman Old Style" pitchFamily="18" charset="0"/>
              </a:rPr>
              <a:t>Стемнело вдруг. Гроза идёт,</a:t>
            </a:r>
          </a:p>
          <a:p>
            <a:r>
              <a:rPr lang="ru-RU" b="1" dirty="0" smtClean="0">
                <a:latin typeface="Bookman Old Style" pitchFamily="18" charset="0"/>
              </a:rPr>
              <a:t>К земле ко</a:t>
            </a:r>
            <a:r>
              <a:rPr lang="ru-RU" b="1" u="sng" dirty="0" smtClean="0">
                <a:latin typeface="Bookman Old Style" pitchFamily="18" charset="0"/>
              </a:rPr>
              <a:t>лось</a:t>
            </a:r>
            <a:r>
              <a:rPr lang="ru-RU" b="1" dirty="0" smtClean="0">
                <a:latin typeface="Bookman Old Style" pitchFamily="18" charset="0"/>
              </a:rPr>
              <a:t>я ветер гнёт.</a:t>
            </a:r>
          </a:p>
          <a:p>
            <a:r>
              <a:rPr lang="ru-RU" b="1" dirty="0" smtClean="0">
                <a:latin typeface="Bookman Old Style" pitchFamily="18" charset="0"/>
              </a:rPr>
              <a:t>Вда</a:t>
            </a:r>
            <a:r>
              <a:rPr lang="ru-RU" b="1" u="sng" dirty="0" smtClean="0">
                <a:latin typeface="Bookman Old Style" pitchFamily="18" charset="0"/>
              </a:rPr>
              <a:t>ли са</a:t>
            </a:r>
            <a:r>
              <a:rPr lang="ru-RU" b="1" dirty="0" smtClean="0">
                <a:latin typeface="Bookman Old Style" pitchFamily="18" charset="0"/>
              </a:rPr>
              <a:t>рай, за ним забор,</a:t>
            </a:r>
          </a:p>
          <a:p>
            <a:r>
              <a:rPr lang="ru-RU" b="1" dirty="0" smtClean="0">
                <a:latin typeface="Bookman Old Style" pitchFamily="18" charset="0"/>
              </a:rPr>
              <a:t>Он окружает птичий двор.</a:t>
            </a:r>
          </a:p>
          <a:p>
            <a:r>
              <a:rPr lang="ru-RU" b="1" dirty="0" smtClean="0">
                <a:latin typeface="Bookman Old Style" pitchFamily="18" charset="0"/>
              </a:rPr>
              <a:t> </a:t>
            </a:r>
          </a:p>
          <a:p>
            <a:r>
              <a:rPr lang="ru-RU" b="1" dirty="0" smtClean="0">
                <a:latin typeface="Bookman Old Style" pitchFamily="18" charset="0"/>
              </a:rPr>
              <a:t> Туманы предрассветной ранью</a:t>
            </a:r>
          </a:p>
          <a:p>
            <a:r>
              <a:rPr lang="ru-RU" b="1" dirty="0" smtClean="0">
                <a:latin typeface="Bookman Old Style" pitchFamily="18" charset="0"/>
              </a:rPr>
              <a:t>Болота затян</a:t>
            </a:r>
            <a:r>
              <a:rPr lang="ru-RU" b="1" u="sng" dirty="0" smtClean="0">
                <a:latin typeface="Bookman Old Style" pitchFamily="18" charset="0"/>
              </a:rPr>
              <a:t>ули тка</a:t>
            </a:r>
            <a:r>
              <a:rPr lang="ru-RU" b="1" dirty="0" smtClean="0">
                <a:latin typeface="Bookman Old Style" pitchFamily="18" charset="0"/>
              </a:rPr>
              <a:t>нью.</a:t>
            </a:r>
          </a:p>
          <a:p>
            <a:r>
              <a:rPr lang="ru-RU" b="1" dirty="0" smtClean="0">
                <a:latin typeface="Bookman Old Style" pitchFamily="18" charset="0"/>
              </a:rPr>
              <a:t>В озерке лилии цвет</a:t>
            </a:r>
            <a:r>
              <a:rPr lang="ru-RU" b="1" u="sng" dirty="0" smtClean="0">
                <a:latin typeface="Bookman Old Style" pitchFamily="18" charset="0"/>
              </a:rPr>
              <a:t>ут.</a:t>
            </a:r>
            <a:endParaRPr lang="ru-RU" b="1" dirty="0" smtClean="0">
              <a:latin typeface="Bookman Old Style" pitchFamily="18" charset="0"/>
            </a:endParaRPr>
          </a:p>
          <a:p>
            <a:r>
              <a:rPr lang="ru-RU" b="1" u="sng" dirty="0" smtClean="0">
                <a:latin typeface="Bookman Old Style" pitchFamily="18" charset="0"/>
              </a:rPr>
              <a:t>Ка</a:t>
            </a:r>
            <a:r>
              <a:rPr lang="ru-RU" b="1" dirty="0" smtClean="0">
                <a:latin typeface="Bookman Old Style" pitchFamily="18" charset="0"/>
              </a:rPr>
              <a:t>к хорошо! Как славно туту!</a:t>
            </a:r>
          </a:p>
          <a:p>
            <a:r>
              <a:rPr lang="ru-RU" b="1" dirty="0" smtClean="0">
                <a:latin typeface="Bookman Old Style" pitchFamily="18" charset="0"/>
              </a:rPr>
              <a:t>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8978" y="689318"/>
            <a:ext cx="7896371" cy="5487646"/>
          </a:xfr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Bookman Old Style" pitchFamily="18" charset="0"/>
              </a:rPr>
              <a:t>Перед вами фразы, в каждой из которых не менее двух названий животных. Найдите их.</a:t>
            </a:r>
            <a:endParaRPr lang="ru-RU" sz="2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r>
              <a:rPr lang="ru-RU" sz="3200" b="1" dirty="0" smtClean="0">
                <a:latin typeface="Bookman Old Style" pitchFamily="18" charset="0"/>
              </a:rPr>
              <a:t>ЧТО ЗА М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УЖ</a:t>
            </a:r>
            <a:r>
              <a:rPr lang="ru-RU" sz="3200" b="1" dirty="0" smtClean="0">
                <a:latin typeface="Bookman Old Style" pitchFamily="18" charset="0"/>
              </a:rPr>
              <a:t>ИК ВАРИТ В 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КОТ</a:t>
            </a:r>
            <a:r>
              <a:rPr lang="ru-RU" sz="3200" b="1" dirty="0" smtClean="0">
                <a:latin typeface="Bookman Old Style" pitchFamily="18" charset="0"/>
              </a:rPr>
              <a:t>ЕЛКЕ КАШУ?</a:t>
            </a:r>
          </a:p>
          <a:p>
            <a:r>
              <a:rPr lang="ru-RU" sz="3200" b="1" dirty="0" smtClean="0">
                <a:latin typeface="Bookman Old Style" pitchFamily="18" charset="0"/>
              </a:rPr>
              <a:t>НЕТ 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ИК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РЫ, БА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БУШКА </a:t>
            </a:r>
            <a:r>
              <a:rPr lang="ru-RU" sz="3200" b="1" dirty="0" smtClean="0">
                <a:latin typeface="Bookman Old Style" pitchFamily="18" charset="0"/>
              </a:rPr>
              <a:t>СПРЯТАЛА В 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ПА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ЛИСА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ДНИКЕ.</a:t>
            </a:r>
          </a:p>
          <a:p>
            <a:r>
              <a:rPr lang="ru-RU" sz="3200" b="1" dirty="0" smtClean="0">
                <a:latin typeface="Bookman Old Style" pitchFamily="18" charset="0"/>
              </a:rPr>
              <a:t>ДОРОГАЯ, НЕ ГРЕЙ 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НОС О РОГ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АЛИК</a:t>
            </a:r>
            <a:r>
              <a:rPr lang="ru-RU" sz="3200" b="1" dirty="0" smtClean="0">
                <a:latin typeface="Bookman Old Style" pitchFamily="18" charset="0"/>
              </a:rPr>
              <a:t>, А 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ПОПРО</a:t>
            </a:r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БУЙ</a:t>
            </a:r>
            <a:r>
              <a:rPr lang="ru-RU" sz="3200" b="1" u="sng" dirty="0" smtClean="0">
                <a:latin typeface="Bookman Old Style" pitchFamily="18" charset="0"/>
              </a:rPr>
              <a:t> ВОЛ</a:t>
            </a:r>
            <a:r>
              <a:rPr lang="ru-RU" sz="3200" b="1" dirty="0" smtClean="0">
                <a:latin typeface="Bookman Old Style" pitchFamily="18" charset="0"/>
              </a:rPr>
              <a:t>НУШКИ.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" y="422031"/>
            <a:ext cx="8149590" cy="5754932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8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Некоторые цифры спрятались внутри предложений. Найди их.</a:t>
            </a:r>
            <a:endParaRPr lang="ru-RU" sz="2400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sz="2400" dirty="0" smtClean="0">
                <a:latin typeface="Bookman Old Style" pitchFamily="18" charset="0"/>
              </a:rPr>
              <a:t> </a:t>
            </a:r>
            <a:r>
              <a:rPr lang="ru-RU" sz="2400" b="1" dirty="0" smtClean="0">
                <a:latin typeface="Bookman Old Style" pitchFamily="18" charset="0"/>
              </a:rPr>
              <a:t> Прокралась в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хижину львица</a:t>
            </a:r>
            <a:r>
              <a:rPr lang="ru-RU" sz="2400" b="1" dirty="0" smtClean="0">
                <a:latin typeface="Bookman Old Style" pitchFamily="18" charset="0"/>
              </a:rPr>
              <a:t>. Сколько кур она там увидела?</a:t>
            </a:r>
          </a:p>
          <a:p>
            <a:r>
              <a:rPr lang="ru-RU" sz="2400" b="1" dirty="0" smtClean="0">
                <a:latin typeface="Bookman Old Style" pitchFamily="18" charset="0"/>
              </a:rPr>
              <a:t> Внучка и бабушка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уснули.</a:t>
            </a:r>
            <a:r>
              <a:rPr lang="ru-RU" sz="2400" b="1" dirty="0" smtClean="0">
                <a:latin typeface="Bookman Old Style" pitchFamily="18" charset="0"/>
              </a:rPr>
              <a:t> Что им приснилось?</a:t>
            </a:r>
          </a:p>
          <a:p>
            <a:r>
              <a:rPr lang="ru-RU" sz="2400" b="1" dirty="0" smtClean="0">
                <a:latin typeface="Bookman Old Style" pitchFamily="18" charset="0"/>
              </a:rPr>
              <a:t> Сколько коз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однажды</a:t>
            </a:r>
            <a:r>
              <a:rPr lang="ru-RU" sz="2400" b="1" dirty="0" smtClean="0">
                <a:latin typeface="Bookman Old Style" pitchFamily="18" charset="0"/>
              </a:rPr>
              <a:t> погналось за Родионом  </a:t>
            </a:r>
          </a:p>
          <a:p>
            <a:r>
              <a:rPr lang="ru-RU" sz="2400" b="1" dirty="0" smtClean="0">
                <a:latin typeface="Bookman Old Style" pitchFamily="18" charset="0"/>
              </a:rPr>
              <a:t> Какие отметки по поведению получили друзья Родиона </a:t>
            </a:r>
            <a:r>
              <a:rPr lang="ru-RU" sz="2400" b="1" dirty="0" err="1" smtClean="0">
                <a:latin typeface="Bookman Old Style" pitchFamily="18" charset="0"/>
              </a:rPr>
              <a:t>Шустрикова</a:t>
            </a:r>
            <a:r>
              <a:rPr lang="ru-RU" sz="2400" b="1" dirty="0" smtClean="0">
                <a:latin typeface="Bookman Old Style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Bookman Old Style" pitchFamily="18" charset="0"/>
              </a:rPr>
              <a:t>Каледин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 и Цыплаков</a:t>
            </a:r>
            <a:r>
              <a:rPr lang="ru-RU" sz="2400" b="1" dirty="0" smtClean="0">
                <a:latin typeface="Bookman Old Style" pitchFamily="18" charset="0"/>
              </a:rPr>
              <a:t>?</a:t>
            </a:r>
          </a:p>
          <a:p>
            <a:r>
              <a:rPr lang="ru-RU" sz="2400" b="1" dirty="0" smtClean="0">
                <a:latin typeface="Bookman Old Style" pitchFamily="18" charset="0"/>
              </a:rPr>
              <a:t>  Сколько кустов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смородины </a:t>
            </a:r>
            <a:r>
              <a:rPr lang="ru-RU" sz="2400" b="1" dirty="0" smtClean="0">
                <a:latin typeface="Bookman Old Style" pitchFamily="18" charset="0"/>
              </a:rPr>
              <a:t>посадила </a:t>
            </a:r>
            <a:r>
              <a:rPr lang="ru-RU" sz="2400" b="1" dirty="0" err="1" smtClean="0">
                <a:latin typeface="Bookman Old Style" pitchFamily="18" charset="0"/>
              </a:rPr>
              <a:t>Нинуля</a:t>
            </a:r>
            <a:r>
              <a:rPr lang="ru-RU" sz="2400" b="1" dirty="0" smtClean="0">
                <a:latin typeface="Bookman Old Style" pitchFamily="18" charset="0"/>
              </a:rPr>
              <a:t>?</a:t>
            </a:r>
          </a:p>
          <a:p>
            <a:r>
              <a:rPr lang="ru-RU" sz="2400" b="1" dirty="0" smtClean="0">
                <a:latin typeface="Bookman Old Style" pitchFamily="18" charset="0"/>
              </a:rPr>
              <a:t> </a:t>
            </a:r>
          </a:p>
          <a:p>
            <a:r>
              <a:rPr lang="ru-RU" sz="4000" b="1" dirty="0" smtClean="0">
                <a:latin typeface="Bookman Old Style" pitchFamily="18" charset="0"/>
              </a:rPr>
              <a:t> </a:t>
            </a:r>
            <a:r>
              <a:rPr lang="ru-RU" sz="1400" b="1" dirty="0" smtClean="0">
                <a:latin typeface="Bookman Old Style" pitchFamily="18" charset="0"/>
              </a:rPr>
              <a:t> </a:t>
            </a:r>
            <a:r>
              <a:rPr lang="ru-RU" sz="2000" b="1" dirty="0" smtClean="0">
                <a:latin typeface="Bookman Old Style" pitchFamily="18" charset="0"/>
              </a:rPr>
              <a:t> </a:t>
            </a:r>
            <a:endParaRPr lang="ru-RU" sz="12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57" y="365760"/>
            <a:ext cx="8191793" cy="5811203"/>
          </a:xfrm>
          <a:solidFill>
            <a:srgbClr val="66CCFF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Найдите спрятанные в предложениях фамилии хорошо известных вам писателей, подчеркните их</a:t>
            </a:r>
            <a:r>
              <a:rPr lang="ru-RU" b="1" dirty="0" smtClean="0">
                <a:latin typeface="Bookman Old Style" pitchFamily="18" charset="0"/>
              </a:rPr>
              <a:t>.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b="1" dirty="0" smtClean="0">
                <a:latin typeface="Bookman Old Style" pitchFamily="18" charset="0"/>
              </a:rPr>
              <a:t>1) Смотри, любимый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кок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ос её в а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льбоме </a:t>
            </a:r>
            <a:r>
              <a:rPr lang="ru-RU" b="1" dirty="0" smtClean="0">
                <a:latin typeface="Bookman Old Style" pitchFamily="18" charset="0"/>
              </a:rPr>
              <a:t>нарисован!</a:t>
            </a:r>
          </a:p>
          <a:p>
            <a:r>
              <a:rPr lang="ru-RU" b="1" dirty="0" smtClean="0">
                <a:latin typeface="Bookman Old Style" pitchFamily="18" charset="0"/>
              </a:rPr>
              <a:t>2) Кто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за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пер ро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дителей </a:t>
            </a:r>
            <a:r>
              <a:rPr lang="ru-RU" b="1" dirty="0" smtClean="0">
                <a:latin typeface="Bookman Old Style" pitchFamily="18" charset="0"/>
              </a:rPr>
              <a:t>в тёмной комнате?</a:t>
            </a:r>
          </a:p>
          <a:p>
            <a:r>
              <a:rPr lang="ru-RU" b="1" dirty="0" smtClean="0">
                <a:latin typeface="Bookman Old Style" pitchFamily="18" charset="0"/>
              </a:rPr>
              <a:t>3) Не смешивай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мен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тол с той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 сладкой </a:t>
            </a:r>
            <a:r>
              <a:rPr lang="ru-RU" b="1" dirty="0" smtClean="0">
                <a:latin typeface="Bookman Old Style" pitchFamily="18" charset="0"/>
              </a:rPr>
              <a:t>жидкостью!</a:t>
            </a:r>
          </a:p>
          <a:p>
            <a:r>
              <a:rPr lang="ru-RU" b="1" dirty="0" smtClean="0">
                <a:latin typeface="Bookman Old Style" pitchFamily="18" charset="0"/>
              </a:rPr>
              <a:t>4) Витя, не надо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кра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ба рто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 трогать</a:t>
            </a:r>
            <a:r>
              <a:rPr lang="ru-RU" b="1" dirty="0" smtClean="0">
                <a:latin typeface="Bookman Old Style" pitchFamily="18" charset="0"/>
              </a:rPr>
              <a:t>.</a:t>
            </a:r>
          </a:p>
          <a:p>
            <a:r>
              <a:rPr lang="ru-RU" b="1" dirty="0" smtClean="0">
                <a:latin typeface="Bookman Old Style" pitchFamily="18" charset="0"/>
              </a:rPr>
              <a:t>5) Мама, а змея, рыба,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ко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мар, шак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ал </a:t>
            </a:r>
            <a:r>
              <a:rPr lang="ru-RU" b="1" dirty="0" smtClean="0">
                <a:latin typeface="Bookman Old Style" pitchFamily="18" charset="0"/>
              </a:rPr>
              <a:t>– это все звери?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3895" y="422031"/>
            <a:ext cx="8121455" cy="575493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Найдите "спрятанные" в предложениях названия хорошо вам известных растений - цветов, деревьев. </a:t>
            </a:r>
            <a:r>
              <a:rPr lang="ru-RU" b="1" u="sng" dirty="0" smtClean="0">
                <a:solidFill>
                  <a:srgbClr val="FF0000"/>
                </a:solidFill>
              </a:rPr>
              <a:t> </a:t>
            </a:r>
            <a:endParaRPr lang="ru-RU" u="sng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 </a:t>
            </a:r>
            <a:r>
              <a:rPr lang="ru-RU" b="1" dirty="0" smtClean="0">
                <a:latin typeface="Bookman Old Style" pitchFamily="18" charset="0"/>
              </a:rPr>
              <a:t>На банке варенья копошился целый рой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 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ос, и на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</a:t>
            </a:r>
            <a:r>
              <a:rPr lang="ru-RU" b="1" dirty="0" smtClean="0">
                <a:latin typeface="Bookman Old Style" pitchFamily="18" charset="0"/>
              </a:rPr>
              <a:t> нельзя было полакомиться.  </a:t>
            </a:r>
          </a:p>
          <a:p>
            <a:r>
              <a:rPr lang="ru-RU" b="1" dirty="0" smtClean="0">
                <a:latin typeface="Bookman Old Style" pitchFamily="18" charset="0"/>
              </a:rPr>
              <a:t> Петя с елки игрушки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сни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мал и на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 полку складывал.</a:t>
            </a:r>
          </a:p>
          <a:p>
            <a:r>
              <a:rPr lang="ru-RU" b="1" dirty="0" smtClean="0">
                <a:latin typeface="Bookman Old Style" pitchFamily="18" charset="0"/>
              </a:rPr>
              <a:t> Скажи, где лежат конфеты. Ведь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по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п их та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 </a:t>
            </a:r>
            <a:r>
              <a:rPr lang="ru-RU" b="1" dirty="0" smtClean="0">
                <a:latin typeface="Bookman Old Style" pitchFamily="18" charset="0"/>
              </a:rPr>
              <a:t>любит!</a:t>
            </a:r>
          </a:p>
          <a:p>
            <a:r>
              <a:rPr lang="ru-RU" b="1" dirty="0" smtClean="0">
                <a:latin typeface="Bookman Old Style" pitchFamily="18" charset="0"/>
              </a:rPr>
              <a:t> Кто  снял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коле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со с на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шей </a:t>
            </a:r>
            <a:r>
              <a:rPr lang="ru-RU" b="1" dirty="0" smtClean="0">
                <a:latin typeface="Bookman Old Style" pitchFamily="18" charset="0"/>
              </a:rPr>
              <a:t>машины?</a:t>
            </a:r>
          </a:p>
          <a:p>
            <a:r>
              <a:rPr lang="ru-RU" b="1" dirty="0" smtClean="0">
                <a:latin typeface="Bookman Old Style" pitchFamily="18" charset="0"/>
              </a:rPr>
              <a:t> Не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проходи 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мимо, за 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счастьем </a:t>
            </a:r>
            <a:r>
              <a:rPr lang="ru-RU" b="1" dirty="0" smtClean="0">
                <a:latin typeface="Bookman Old Style" pitchFamily="18" charset="0"/>
              </a:rPr>
              <a:t>в погоне.</a:t>
            </a:r>
          </a:p>
          <a:p>
            <a:r>
              <a:rPr lang="ru-RU" b="1" dirty="0" smtClean="0">
                <a:latin typeface="Bookman Old Style" pitchFamily="18" charset="0"/>
              </a:rPr>
              <a:t>Пусть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са</a:t>
            </a:r>
            <a:r>
              <a:rPr lang="ru-RU" b="1" u="sng" dirty="0" smtClean="0">
                <a:solidFill>
                  <a:srgbClr val="FF0000"/>
                </a:solidFill>
                <a:latin typeface="Bookman Old Style" pitchFamily="18" charset="0"/>
              </a:rPr>
              <a:t>лют и к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рики </a:t>
            </a:r>
            <a:r>
              <a:rPr lang="ru-RU" b="1" dirty="0" smtClean="0">
                <a:latin typeface="Bookman Old Style" pitchFamily="18" charset="0"/>
              </a:rPr>
              <a:t>"Ура!" тебя не обманут.</a:t>
            </a:r>
          </a:p>
          <a:p>
            <a:endParaRPr lang="ru-RU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166" y="520505"/>
            <a:ext cx="8065184" cy="5656458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4800" dirty="0" smtClean="0">
                <a:solidFill>
                  <a:srgbClr val="7030A0"/>
                </a:solidFill>
              </a:rPr>
              <a:t> </a:t>
            </a:r>
            <a:r>
              <a:rPr lang="ru-RU" sz="7200" b="1" u="sng" dirty="0" smtClean="0">
                <a:solidFill>
                  <a:srgbClr val="7030A0"/>
                </a:solidFill>
                <a:latin typeface="Bookman Old Style" pitchFamily="18" charset="0"/>
              </a:rPr>
              <a:t>Найди фамилии писателей и поэтов  </a:t>
            </a:r>
            <a:endParaRPr lang="ru-RU" sz="7200" u="sng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6200" b="1" dirty="0" smtClean="0">
                <a:latin typeface="Bookman Old Style" pitchFamily="18" charset="0"/>
              </a:rPr>
              <a:t> </a:t>
            </a:r>
            <a:r>
              <a:rPr lang="ru-RU" sz="8000" b="1" dirty="0" smtClean="0">
                <a:latin typeface="Bookman Old Style" pitchFamily="18" charset="0"/>
              </a:rPr>
              <a:t>Ловить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рыбу Нина </a:t>
            </a:r>
            <a:r>
              <a:rPr lang="ru-RU" sz="8000" b="1" dirty="0" smtClean="0">
                <a:latin typeface="Bookman Old Style" pitchFamily="18" charset="0"/>
              </a:rPr>
              <a:t>никогда не любила.</a:t>
            </a:r>
          </a:p>
          <a:p>
            <a:r>
              <a:rPr lang="ru-RU" sz="8000" b="1" dirty="0" smtClean="0">
                <a:latin typeface="Bookman Old Style" pitchFamily="18" charset="0"/>
              </a:rPr>
              <a:t>Хороших спортивных игр очень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много. Гольф </a:t>
            </a:r>
            <a:r>
              <a:rPr lang="ru-RU" sz="8000" b="1" dirty="0" smtClean="0">
                <a:latin typeface="Bookman Old Style" pitchFamily="18" charset="0"/>
              </a:rPr>
              <a:t>– одна из них.</a:t>
            </a:r>
          </a:p>
          <a:p>
            <a:r>
              <a:rPr lang="ru-RU" sz="8000" b="1" dirty="0" smtClean="0">
                <a:latin typeface="Bookman Old Style" pitchFamily="18" charset="0"/>
              </a:rPr>
              <a:t> Много прошло с тех пор зим,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вёсен и ничего </a:t>
            </a:r>
            <a:r>
              <a:rPr lang="ru-RU" sz="8000" b="1" dirty="0" smtClean="0">
                <a:latin typeface="Bookman Old Style" pitchFamily="18" charset="0"/>
              </a:rPr>
              <a:t>не изменилось.</a:t>
            </a:r>
          </a:p>
          <a:p>
            <a:r>
              <a:rPr lang="ru-RU" sz="8000" b="1" dirty="0" smtClean="0">
                <a:latin typeface="Bookman Old Style" pitchFamily="18" charset="0"/>
              </a:rPr>
              <a:t> Этот мальчик </a:t>
            </a:r>
            <a:r>
              <a:rPr lang="ru-RU" sz="8000" b="1" dirty="0" err="1" smtClean="0">
                <a:solidFill>
                  <a:srgbClr val="FF0000"/>
                </a:solidFill>
                <a:latin typeface="Bookman Old Style" pitchFamily="18" charset="0"/>
              </a:rPr>
              <a:t>Ризо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 щенков </a:t>
            </a:r>
            <a:r>
              <a:rPr lang="ru-RU" sz="8000" b="1" dirty="0" smtClean="0">
                <a:latin typeface="Bookman Old Style" pitchFamily="18" charset="0"/>
              </a:rPr>
              <a:t>очень любил.</a:t>
            </a:r>
          </a:p>
          <a:p>
            <a:r>
              <a:rPr lang="ru-RU" sz="8000" b="1" dirty="0" smtClean="0">
                <a:latin typeface="Bookman Old Style" pitchFamily="18" charset="0"/>
              </a:rPr>
              <a:t> Снегом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укрыло все </a:t>
            </a:r>
            <a:r>
              <a:rPr lang="ru-RU" sz="8000" b="1" dirty="0" smtClean="0">
                <a:latin typeface="Bookman Old Style" pitchFamily="18" charset="0"/>
              </a:rPr>
              <a:t>деревья и кусты.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Доброму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старику принцесса </a:t>
            </a:r>
            <a:r>
              <a:rPr lang="ru-RU" sz="8000" b="1" dirty="0" smtClean="0">
                <a:latin typeface="Bookman Old Style" pitchFamily="18" charset="0"/>
              </a:rPr>
              <a:t>подарила прекрасную розу</a:t>
            </a:r>
            <a:r>
              <a:rPr lang="ru-RU" sz="7200" b="1" dirty="0" smtClean="0">
                <a:latin typeface="Bookman Old Style" pitchFamily="18" charset="0"/>
              </a:rPr>
              <a:t>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Мы долго сидели в полной темноте,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но сова так и не </a:t>
            </a:r>
            <a:r>
              <a:rPr lang="ru-RU" sz="8000" b="1" dirty="0" smtClean="0">
                <a:latin typeface="Bookman Old Style" pitchFamily="18" charset="0"/>
              </a:rPr>
              <a:t>появилась.</a:t>
            </a:r>
          </a:p>
          <a:p>
            <a:r>
              <a:rPr lang="ru-RU" sz="8000" b="1" dirty="0" smtClean="0">
                <a:latin typeface="Bookman Old Style" pitchFamily="18" charset="0"/>
              </a:rPr>
              <a:t>Сейчас оркестр играет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марш, а кадриль </a:t>
            </a:r>
            <a:r>
              <a:rPr lang="ru-RU" sz="8000" b="1" dirty="0" smtClean="0">
                <a:latin typeface="Bookman Old Style" pitchFamily="18" charset="0"/>
              </a:rPr>
              <a:t>уже исполняли.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Володя-шутник и Тина-хохотушка весь вечер веселили гостей.</a:t>
            </a:r>
          </a:p>
          <a:p>
            <a:r>
              <a:rPr lang="ru-RU" sz="8000" b="1" dirty="0" smtClean="0">
                <a:latin typeface="Bookman Old Style" pitchFamily="18" charset="0"/>
              </a:rPr>
              <a:t> Не опирайся на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стол, стой смирно</a:t>
            </a:r>
            <a:r>
              <a:rPr lang="ru-RU" sz="8000" b="1" dirty="0" smtClean="0">
                <a:latin typeface="Bookman Old Style" pitchFamily="18" charset="0"/>
              </a:rPr>
              <a:t>.</a:t>
            </a:r>
          </a:p>
          <a:p>
            <a:r>
              <a:rPr lang="ru-RU" sz="8000" b="1" dirty="0" smtClean="0">
                <a:latin typeface="Bookman Old Style" pitchFamily="18" charset="0"/>
              </a:rPr>
              <a:t>Приехали наши друзья: </a:t>
            </a:r>
            <a:r>
              <a:rPr lang="ru-RU" sz="8000" b="1" dirty="0" smtClean="0">
                <a:solidFill>
                  <a:srgbClr val="FF0000"/>
                </a:solidFill>
                <a:latin typeface="Bookman Old Style" pitchFamily="18" charset="0"/>
              </a:rPr>
              <a:t>поляк и чех. О Ване </a:t>
            </a:r>
            <a:r>
              <a:rPr lang="ru-RU" sz="8000" b="1" dirty="0" smtClean="0">
                <a:latin typeface="Bookman Old Style" pitchFamily="18" charset="0"/>
              </a:rPr>
              <a:t>никаких новостей не было.</a:t>
            </a:r>
          </a:p>
          <a:p>
            <a:r>
              <a:rPr lang="ru-RU" sz="56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sz="45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endParaRPr lang="ru-RU" sz="4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963" y="858129"/>
            <a:ext cx="8107387" cy="576776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rgbClr val="FF0000"/>
                </a:solidFill>
                <a:latin typeface="Bookman Old Style" pitchFamily="18" charset="0"/>
              </a:rPr>
              <a:t>    Найди в предложениях термины математики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4571" y="1477108"/>
            <a:ext cx="7938575" cy="4179350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Лучшей ученицей класса признана </a:t>
            </a:r>
            <a:r>
              <a:rPr lang="ru-RU" sz="2400" b="1" dirty="0" err="1" smtClean="0">
                <a:solidFill>
                  <a:srgbClr val="FF0000"/>
                </a:solidFill>
                <a:latin typeface="Bookman Old Style" pitchFamily="18" charset="0"/>
              </a:rPr>
              <a:t>Скоротоп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 Люся.</a:t>
            </a:r>
          </a:p>
          <a:p>
            <a:r>
              <a:rPr lang="ru-RU" sz="2400" b="1" dirty="0" smtClean="0">
                <a:latin typeface="Bookman Old Style" pitchFamily="18" charset="0"/>
              </a:rPr>
              <a:t>Доктор весело спросил: «Что же произошло с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вами? Ну, смелее </a:t>
            </a:r>
            <a:r>
              <a:rPr lang="ru-RU" sz="2400" b="1" dirty="0" smtClean="0">
                <a:latin typeface="Bookman Old Style" pitchFamily="18" charset="0"/>
              </a:rPr>
              <a:t>отвечайте!»</a:t>
            </a:r>
          </a:p>
          <a:p>
            <a:r>
              <a:rPr lang="ru-RU" sz="2400" b="1" dirty="0" smtClean="0">
                <a:latin typeface="Bookman Old Style" pitchFamily="18" charset="0"/>
              </a:rPr>
              <a:t>Этот юноша был прекрасно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сложен, и ег</a:t>
            </a:r>
            <a:r>
              <a:rPr lang="ru-RU" sz="2400" b="1" dirty="0" smtClean="0">
                <a:latin typeface="Bookman Old Style" pitchFamily="18" charset="0"/>
              </a:rPr>
              <a:t>о пригласили для показа моделей одежды.</a:t>
            </a:r>
          </a:p>
          <a:p>
            <a:r>
              <a:rPr lang="ru-RU" sz="2400" b="1" dirty="0" smtClean="0">
                <a:latin typeface="Bookman Old Style" pitchFamily="18" charset="0"/>
              </a:rPr>
              <a:t> Торт был быстро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разделен, и его </a:t>
            </a:r>
            <a:r>
              <a:rPr lang="ru-RU" sz="2400" b="1" dirty="0" smtClean="0">
                <a:latin typeface="Bookman Old Style" pitchFamily="18" charset="0"/>
              </a:rPr>
              <a:t>тут же съели.</a:t>
            </a:r>
          </a:p>
          <a:p>
            <a:r>
              <a:rPr lang="ru-RU" sz="2400" b="1" dirty="0" smtClean="0">
                <a:latin typeface="Bookman Old Style" pitchFamily="18" charset="0"/>
              </a:rPr>
              <a:t>Над городом раскинулась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радуга.</a:t>
            </a:r>
          </a:p>
          <a:p>
            <a:r>
              <a:rPr lang="ru-RU" sz="1600" b="1" dirty="0" smtClean="0">
                <a:latin typeface="Bookman Old Style" pitchFamily="18" charset="0"/>
              </a:rPr>
              <a:t>«</a:t>
            </a:r>
            <a:endParaRPr lang="ru-RU" sz="1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963" y="295422"/>
            <a:ext cx="8107387" cy="1181686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Найди в предложениях термины русского языка</a:t>
            </a:r>
            <a:b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2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098" y="1392702"/>
            <a:ext cx="8079252" cy="478426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sz="2900" b="1" dirty="0" smtClean="0">
                <a:solidFill>
                  <a:srgbClr val="FF0000"/>
                </a:solidFill>
                <a:latin typeface="Bookman Old Style" pitchFamily="18" charset="0"/>
              </a:rPr>
              <a:t>Скоро деревья </a:t>
            </a:r>
            <a:r>
              <a:rPr lang="ru-RU" sz="2900" b="1" dirty="0" smtClean="0">
                <a:latin typeface="Bookman Old Style" pitchFamily="18" charset="0"/>
              </a:rPr>
              <a:t>покроются зелёной листвой.</a:t>
            </a:r>
          </a:p>
          <a:p>
            <a:r>
              <a:rPr lang="ru-RU" sz="2900" b="1" dirty="0" smtClean="0">
                <a:latin typeface="Bookman Old Style" pitchFamily="18" charset="0"/>
              </a:rPr>
              <a:t>Иванов </a:t>
            </a:r>
            <a:r>
              <a:rPr lang="ru-RU" sz="2900" b="1" dirty="0" smtClean="0">
                <a:solidFill>
                  <a:srgbClr val="FF0000"/>
                </a:solidFill>
                <a:latin typeface="Bookman Old Style" pitchFamily="18" charset="0"/>
              </a:rPr>
              <a:t>Стёпа дежурит </a:t>
            </a:r>
            <a:r>
              <a:rPr lang="ru-RU" sz="2900" b="1" dirty="0" smtClean="0">
                <a:latin typeface="Bookman Old Style" pitchFamily="18" charset="0"/>
              </a:rPr>
              <a:t>очень добросовестно</a:t>
            </a:r>
            <a:r>
              <a:rPr lang="ru-RU" sz="9600" b="1" dirty="0" smtClean="0">
                <a:latin typeface="Bookman Old Style" pitchFamily="18" charset="0"/>
              </a:rPr>
              <a:t>.</a:t>
            </a:r>
          </a:p>
          <a:p>
            <a:r>
              <a:rPr lang="ru-RU" b="1" dirty="0" smtClean="0">
                <a:latin typeface="Bookman Old Style" pitchFamily="18" charset="0"/>
              </a:rPr>
              <a:t>На заводе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мячи сложили</a:t>
            </a:r>
            <a:r>
              <a:rPr lang="ru-RU" b="1" dirty="0" smtClean="0">
                <a:latin typeface="Bookman Old Style" pitchFamily="18" charset="0"/>
              </a:rPr>
              <a:t> в ящик и отвезли в магазин.</a:t>
            </a:r>
          </a:p>
          <a:p>
            <a:r>
              <a:rPr lang="ru-RU" b="1" dirty="0" smtClean="0">
                <a:latin typeface="Bookman Old Style" pitchFamily="18" charset="0"/>
              </a:rPr>
              <a:t>На место происшествия немедленно прибыл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пристав Караулов</a:t>
            </a:r>
            <a:r>
              <a:rPr lang="ru-RU" b="1" dirty="0" smtClean="0">
                <a:latin typeface="Bookman Old Style" pitchFamily="18" charset="0"/>
              </a:rPr>
              <a:t>.</a:t>
            </a:r>
          </a:p>
          <a:p>
            <a:r>
              <a:rPr lang="ru-RU" b="1" dirty="0" smtClean="0">
                <a:latin typeface="Bookman Old Style" pitchFamily="18" charset="0"/>
              </a:rPr>
              <a:t>В доме ещё не было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окон. Чан и его </a:t>
            </a:r>
            <a:r>
              <a:rPr lang="ru-RU" b="1" dirty="0" smtClean="0">
                <a:latin typeface="Bookman Old Style" pitchFamily="18" charset="0"/>
              </a:rPr>
              <a:t>помощники взялись за работу.</a:t>
            </a:r>
          </a:p>
          <a:p>
            <a:r>
              <a:rPr lang="ru-RU" b="1" dirty="0" smtClean="0">
                <a:latin typeface="Bookman Old Style" pitchFamily="18" charset="0"/>
              </a:rPr>
              <a:t>«Мы уже опаздываем.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Скоренько</a:t>
            </a:r>
            <a:r>
              <a:rPr lang="ru-RU" b="1" dirty="0" smtClean="0">
                <a:latin typeface="Bookman Old Style" pitchFamily="18" charset="0"/>
              </a:rPr>
              <a:t> собирайтесь!»</a:t>
            </a:r>
          </a:p>
          <a:p>
            <a:r>
              <a:rPr lang="ru-RU" b="1" dirty="0" smtClean="0">
                <a:latin typeface="Bookman Old Style" pitchFamily="18" charset="0"/>
              </a:rPr>
              <a:t>«Запишите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слово. Сочетание </a:t>
            </a:r>
            <a:r>
              <a:rPr lang="ru-RU" b="1" dirty="0" smtClean="0">
                <a:latin typeface="Bookman Old Style" pitchFamily="18" charset="0"/>
              </a:rPr>
              <a:t>ЧН подчеркните».</a:t>
            </a:r>
          </a:p>
          <a:p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812" y="773723"/>
            <a:ext cx="8975189" cy="5324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 </a:t>
            </a:r>
            <a:r>
              <a:rPr lang="ru-RU" sz="2400" b="1" u="sng" dirty="0" smtClean="0">
                <a:solidFill>
                  <a:srgbClr val="FF0000"/>
                </a:solidFill>
                <a:latin typeface="Bookman Old Style" pitchFamily="18" charset="0"/>
              </a:rPr>
              <a:t>КОНКУРС РЕДАКТОРОВ   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Задание: исправить ошибки поэта</a:t>
            </a:r>
            <a:endParaRPr lang="ru-RU" sz="16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Как-то рано поутру                  С другом сели мы в метру</a:t>
            </a:r>
          </a:p>
          <a:p>
            <a:r>
              <a:rPr lang="ru-RU" sz="2000" b="1" dirty="0" smtClean="0">
                <a:latin typeface="Bookman Old Style" pitchFamily="18" charset="0"/>
              </a:rPr>
              <a:t>  И поехали в метре                 Фильм смотреть о </a:t>
            </a:r>
            <a:r>
              <a:rPr lang="ru-RU" sz="2000" b="1" dirty="0" err="1" smtClean="0">
                <a:latin typeface="Bookman Old Style" pitchFamily="18" charset="0"/>
              </a:rPr>
              <a:t>кенгуре</a:t>
            </a:r>
            <a:r>
              <a:rPr lang="ru-RU" sz="2000" b="1" dirty="0" smtClean="0">
                <a:latin typeface="Bookman Old Style" pitchFamily="18" charset="0"/>
              </a:rPr>
              <a:t>.</a:t>
            </a:r>
          </a:p>
          <a:p>
            <a:r>
              <a:rPr lang="ru-RU" sz="2000" b="1" dirty="0" smtClean="0">
                <a:latin typeface="Bookman Old Style" pitchFamily="18" charset="0"/>
              </a:rPr>
              <a:t>Вот сидим мы с ним в </a:t>
            </a:r>
            <a:r>
              <a:rPr lang="ru-RU" sz="2000" b="1" dirty="0" err="1" smtClean="0">
                <a:latin typeface="Bookman Old Style" pitchFamily="18" charset="0"/>
              </a:rPr>
              <a:t>кине</a:t>
            </a:r>
            <a:r>
              <a:rPr lang="ru-RU" sz="2000" b="1" dirty="0" smtClean="0">
                <a:latin typeface="Bookman Old Style" pitchFamily="18" charset="0"/>
              </a:rPr>
              <a:t>   Без </a:t>
            </a:r>
            <a:r>
              <a:rPr lang="ru-RU" sz="2000" b="1" dirty="0" err="1" smtClean="0">
                <a:latin typeface="Bookman Old Style" pitchFamily="18" charset="0"/>
              </a:rPr>
              <a:t>пальта</a:t>
            </a:r>
            <a:r>
              <a:rPr lang="ru-RU" sz="2000" b="1" dirty="0" smtClean="0">
                <a:latin typeface="Bookman Old Style" pitchFamily="18" charset="0"/>
              </a:rPr>
              <a:t> и без кашне,</a:t>
            </a:r>
          </a:p>
          <a:p>
            <a:r>
              <a:rPr lang="ru-RU" sz="2000" b="1" dirty="0" smtClean="0">
                <a:latin typeface="Bookman Old Style" pitchFamily="18" charset="0"/>
              </a:rPr>
              <a:t>А вернее я и ты                       Без </a:t>
            </a:r>
            <a:r>
              <a:rPr lang="ru-RU" sz="2000" b="1" dirty="0" err="1" smtClean="0">
                <a:latin typeface="Bookman Old Style" pitchFamily="18" charset="0"/>
              </a:rPr>
              <a:t>кашна</a:t>
            </a:r>
            <a:r>
              <a:rPr lang="ru-RU" sz="2000" b="1" dirty="0" smtClean="0">
                <a:latin typeface="Bookman Old Style" pitchFamily="18" charset="0"/>
              </a:rPr>
              <a:t> и без </a:t>
            </a:r>
            <a:r>
              <a:rPr lang="ru-RU" sz="2000" b="1" dirty="0" err="1" smtClean="0">
                <a:latin typeface="Bookman Old Style" pitchFamily="18" charset="0"/>
              </a:rPr>
              <a:t>пальты</a:t>
            </a:r>
            <a:r>
              <a:rPr lang="ru-RU" sz="2000" b="1" dirty="0" smtClean="0">
                <a:latin typeface="Bookman Old Style" pitchFamily="18" charset="0"/>
              </a:rPr>
              <a:t>.</a:t>
            </a:r>
          </a:p>
          <a:p>
            <a:r>
              <a:rPr lang="ru-RU" sz="2000" b="1" dirty="0" smtClean="0">
                <a:latin typeface="Bookman Old Style" pitchFamily="18" charset="0"/>
              </a:rPr>
              <a:t>Любит </a:t>
            </a:r>
            <a:r>
              <a:rPr lang="ru-RU" sz="2000" b="1" dirty="0" err="1" smtClean="0">
                <a:latin typeface="Bookman Old Style" pitchFamily="18" charset="0"/>
              </a:rPr>
              <a:t>кины</a:t>
            </a:r>
            <a:r>
              <a:rPr lang="ru-RU" sz="2000" b="1" dirty="0" smtClean="0">
                <a:latin typeface="Bookman Old Style" pitchFamily="18" charset="0"/>
              </a:rPr>
              <a:t> детвора,             Если в </a:t>
            </a:r>
            <a:r>
              <a:rPr lang="ru-RU" sz="2000" b="1" dirty="0" err="1" smtClean="0">
                <a:latin typeface="Bookman Old Style" pitchFamily="18" charset="0"/>
              </a:rPr>
              <a:t>кинах</a:t>
            </a:r>
            <a:r>
              <a:rPr lang="ru-RU" sz="2000" b="1" dirty="0" smtClean="0">
                <a:latin typeface="Bookman Old Style" pitchFamily="18" charset="0"/>
              </a:rPr>
              <a:t> </a:t>
            </a:r>
            <a:r>
              <a:rPr lang="ru-RU" sz="2000" b="1" dirty="0" err="1" smtClean="0">
                <a:latin typeface="Bookman Old Style" pitchFamily="18" charset="0"/>
              </a:rPr>
              <a:t>кенгура</a:t>
            </a:r>
            <a:endParaRPr lang="ru-RU" sz="2000" b="1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Ходит-бродит по </a:t>
            </a:r>
            <a:r>
              <a:rPr lang="ru-RU" sz="2000" b="1" dirty="0" err="1" smtClean="0">
                <a:latin typeface="Bookman Old Style" pitchFamily="18" charset="0"/>
              </a:rPr>
              <a:t>шоссу</a:t>
            </a:r>
            <a:r>
              <a:rPr lang="ru-RU" sz="2000" b="1" dirty="0" smtClean="0">
                <a:latin typeface="Bookman Old Style" pitchFamily="18" charset="0"/>
              </a:rPr>
              <a:t>,         Носит в сумке </a:t>
            </a:r>
            <a:r>
              <a:rPr lang="ru-RU" sz="2000" b="1" dirty="0" err="1" smtClean="0">
                <a:latin typeface="Bookman Old Style" pitchFamily="18" charset="0"/>
              </a:rPr>
              <a:t>шимпанзу</a:t>
            </a:r>
            <a:endParaRPr lang="ru-RU" sz="2000" b="1" dirty="0" smtClean="0">
              <a:latin typeface="Bookman Old Style" pitchFamily="18" charset="0"/>
            </a:endParaRPr>
          </a:p>
          <a:p>
            <a:r>
              <a:rPr lang="ru-RU" sz="2000" b="1" dirty="0" smtClean="0">
                <a:latin typeface="Bookman Old Style" pitchFamily="18" charset="0"/>
              </a:rPr>
              <a:t>Кенгуру в кафе зашёл,           Занял там свободный стол</a:t>
            </a:r>
          </a:p>
          <a:p>
            <a:r>
              <a:rPr lang="ru-RU" sz="2000" b="1" dirty="0" smtClean="0">
                <a:latin typeface="Bookman Old Style" pitchFamily="18" charset="0"/>
              </a:rPr>
              <a:t>И сидит за доминой                С </a:t>
            </a:r>
            <a:r>
              <a:rPr lang="ru-RU" sz="2000" b="1" dirty="0" err="1" smtClean="0">
                <a:latin typeface="Bookman Old Style" pitchFamily="18" charset="0"/>
              </a:rPr>
              <a:t>шимпанзой</a:t>
            </a:r>
            <a:r>
              <a:rPr lang="ru-RU" sz="2000" b="1" dirty="0" smtClean="0">
                <a:latin typeface="Bookman Old Style" pitchFamily="18" charset="0"/>
              </a:rPr>
              <a:t> и </a:t>
            </a:r>
            <a:r>
              <a:rPr lang="ru-RU" sz="2000" b="1" dirty="0" err="1" smtClean="0">
                <a:latin typeface="Bookman Old Style" pitchFamily="18" charset="0"/>
              </a:rPr>
              <a:t>какадой</a:t>
            </a:r>
            <a:r>
              <a:rPr lang="ru-RU" sz="2000" b="1" dirty="0" smtClean="0">
                <a:latin typeface="Bookman Old Style" pitchFamily="18" charset="0"/>
              </a:rPr>
              <a:t>.</a:t>
            </a:r>
          </a:p>
          <a:p>
            <a:r>
              <a:rPr lang="ru-RU" sz="2000" b="1" dirty="0" smtClean="0">
                <a:latin typeface="Bookman Old Style" pitchFamily="18" charset="0"/>
              </a:rPr>
              <a:t>Вдруг огромный обезьян        Стал играть на </a:t>
            </a:r>
            <a:r>
              <a:rPr lang="ru-RU" sz="2000" b="1" dirty="0" err="1" smtClean="0">
                <a:latin typeface="Bookman Old Style" pitchFamily="18" charset="0"/>
              </a:rPr>
              <a:t>фортепьян</a:t>
            </a:r>
            <a:r>
              <a:rPr lang="ru-RU" sz="2000" b="1" dirty="0" smtClean="0">
                <a:latin typeface="Bookman Old Style" pitchFamily="18" charset="0"/>
              </a:rPr>
              <a:t>,</a:t>
            </a:r>
          </a:p>
          <a:p>
            <a:r>
              <a:rPr lang="ru-RU" sz="2000" b="1" dirty="0" smtClean="0">
                <a:latin typeface="Bookman Old Style" pitchFamily="18" charset="0"/>
              </a:rPr>
              <a:t>Тут и взрослый сняв </a:t>
            </a:r>
            <a:r>
              <a:rPr lang="ru-RU" sz="2000" b="1" dirty="0" err="1" smtClean="0">
                <a:latin typeface="Bookman Old Style" pitchFamily="18" charset="0"/>
              </a:rPr>
              <a:t>пенсню</a:t>
            </a:r>
            <a:r>
              <a:rPr lang="ru-RU" sz="2000" b="1" dirty="0" smtClean="0">
                <a:latin typeface="Bookman Old Style" pitchFamily="18" charset="0"/>
              </a:rPr>
              <a:t>,  Хохотал на всю </a:t>
            </a:r>
            <a:r>
              <a:rPr lang="ru-RU" sz="2000" b="1" dirty="0" err="1" smtClean="0">
                <a:latin typeface="Bookman Old Style" pitchFamily="18" charset="0"/>
              </a:rPr>
              <a:t>киню</a:t>
            </a:r>
            <a:r>
              <a:rPr lang="ru-RU" sz="2000" b="1" dirty="0" smtClean="0">
                <a:latin typeface="Bookman Old Style" pitchFamily="18" charset="0"/>
              </a:rPr>
              <a:t>.</a:t>
            </a:r>
          </a:p>
          <a:p>
            <a:r>
              <a:rPr lang="ru-RU" sz="2000" b="1" dirty="0" smtClean="0">
                <a:latin typeface="Bookman Old Style" pitchFamily="18" charset="0"/>
              </a:rPr>
              <a:t>Интересное кино,                     Жаль, что кончилось оно.</a:t>
            </a:r>
          </a:p>
          <a:p>
            <a:r>
              <a:rPr lang="ru-RU" sz="2000" b="1" dirty="0" smtClean="0">
                <a:latin typeface="Bookman Old Style" pitchFamily="18" charset="0"/>
              </a:rPr>
              <a:t>В гардероб пора бежать;         Будут </a:t>
            </a:r>
            <a:r>
              <a:rPr lang="ru-RU" sz="2000" b="1" dirty="0" err="1" smtClean="0">
                <a:latin typeface="Bookman Old Style" pitchFamily="18" charset="0"/>
              </a:rPr>
              <a:t>польта</a:t>
            </a:r>
            <a:r>
              <a:rPr lang="ru-RU" sz="2000" b="1" dirty="0" smtClean="0">
                <a:latin typeface="Bookman Old Style" pitchFamily="18" charset="0"/>
              </a:rPr>
              <a:t> выдавать.</a:t>
            </a:r>
          </a:p>
          <a:p>
            <a:r>
              <a:rPr lang="ru-RU" sz="1600" b="1" dirty="0" smtClean="0">
                <a:latin typeface="Bookman Old Style" pitchFamily="18" charset="0"/>
              </a:rPr>
              <a:t/>
            </a:r>
            <a:br>
              <a:rPr lang="ru-RU" sz="1600" b="1" dirty="0" smtClean="0">
                <a:latin typeface="Bookman Old Style" pitchFamily="18" charset="0"/>
              </a:rPr>
            </a:br>
            <a:endParaRPr lang="ru-RU" sz="1600" b="1" dirty="0" smtClean="0">
              <a:latin typeface="Bookman Old Style" pitchFamily="18" charset="0"/>
            </a:endParaRPr>
          </a:p>
          <a:p>
            <a:r>
              <a:rPr lang="ru-RU" sz="1600" b="1" dirty="0" smtClean="0">
                <a:latin typeface="Bookman Old Style" pitchFamily="18" charset="0"/>
              </a:rPr>
              <a:t> </a:t>
            </a:r>
            <a:endParaRPr lang="ru-RU" sz="1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031" y="407963"/>
            <a:ext cx="8093319" cy="5769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Расставьте знаки препинания</a:t>
            </a:r>
            <a:b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b="1" dirty="0" smtClean="0">
                <a:latin typeface="Bookman Old Style" pitchFamily="18" charset="0"/>
              </a:rPr>
              <a:t>Очень-очень страшный вид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Речка за окном горит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Чей-то дом хвостом виляет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Пёсик из ружья стреляет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Мальчик чуть не слопал мышку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Кот в очках читает книжку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Старый дед влетел в окно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Воробей схватил зерно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Да как крикнет улетая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Вот что значит запятая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4911" y="422032"/>
            <a:ext cx="7910439" cy="5754932"/>
          </a:xfrm>
          <a:solidFill>
            <a:srgbClr val="FFFF00"/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endParaRPr lang="ru-RU" sz="3200" b="1" dirty="0" smtClean="0">
              <a:latin typeface="Bookman Old Style" pitchFamily="18" charset="0"/>
            </a:endParaRPr>
          </a:p>
          <a:p>
            <a:r>
              <a:rPr lang="ru-RU" sz="3200" b="1" u="sng" dirty="0" smtClean="0">
                <a:solidFill>
                  <a:srgbClr val="FF0000"/>
                </a:solidFill>
                <a:latin typeface="Bookman Old Style" pitchFamily="18" charset="0"/>
              </a:rPr>
              <a:t>Господа конкурсанты, к барьеру!</a:t>
            </a:r>
          </a:p>
          <a:p>
            <a:r>
              <a:rPr lang="ru-RU" sz="3200" b="1" dirty="0" smtClean="0">
                <a:latin typeface="Bookman Old Style" pitchFamily="18" charset="0"/>
              </a:rPr>
              <a:t>Предстоит необычная схватка:</a:t>
            </a:r>
          </a:p>
          <a:p>
            <a:r>
              <a:rPr lang="ru-RU" sz="3200" b="1" dirty="0" smtClean="0">
                <a:latin typeface="Bookman Old Style" pitchFamily="18" charset="0"/>
              </a:rPr>
              <a:t>Вы должны, не задумываясь, быстро</a:t>
            </a:r>
          </a:p>
          <a:p>
            <a:r>
              <a:rPr lang="ru-RU" sz="3200" b="1" dirty="0" smtClean="0">
                <a:latin typeface="Bookman Old Style" pitchFamily="18" charset="0"/>
              </a:rPr>
              <a:t>Дать ответы на мои загадки</a:t>
            </a:r>
          </a:p>
          <a:p>
            <a:endParaRPr lang="ru-RU" dirty="0"/>
          </a:p>
        </p:txBody>
      </p:sp>
      <p:pic>
        <p:nvPicPr>
          <p:cNvPr id="4" name="Picture 6" descr="http://pepyaka.su/fonts/lobster/rus_e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1482" y="4401795"/>
            <a:ext cx="923925" cy="828676"/>
          </a:xfrm>
          <a:prstGeom prst="rect">
            <a:avLst/>
          </a:prstGeom>
          <a:noFill/>
        </p:spPr>
      </p:pic>
      <p:pic>
        <p:nvPicPr>
          <p:cNvPr id="5" name="Picture 12" descr="https://img1.liveinternet.ru/images/attach/c/11/114/377/114377967_5609951_19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7889" y="693785"/>
            <a:ext cx="552450" cy="676276"/>
          </a:xfrm>
          <a:prstGeom prst="rect">
            <a:avLst/>
          </a:prstGeom>
          <a:noFill/>
        </p:spPr>
      </p:pic>
      <p:pic>
        <p:nvPicPr>
          <p:cNvPr id="6" name="Picture 18" descr="http://fantasyflash.ru/anime/bukva/image/bukva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388" y="230359"/>
            <a:ext cx="1190625" cy="1190625"/>
          </a:xfrm>
          <a:prstGeom prst="rect">
            <a:avLst/>
          </a:prstGeom>
          <a:noFill/>
        </p:spPr>
      </p:pic>
      <p:pic>
        <p:nvPicPr>
          <p:cNvPr id="40962" name="Picture 2" descr="https://img1.liveinternet.ru/images/attach/c/8/105/154/105154663_ch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2652" y="422983"/>
            <a:ext cx="762000" cy="1143001"/>
          </a:xfrm>
          <a:prstGeom prst="rect">
            <a:avLst/>
          </a:prstGeom>
          <a:noFill/>
        </p:spPr>
      </p:pic>
      <p:pic>
        <p:nvPicPr>
          <p:cNvPr id="40964" name="Picture 4" descr="http://jpegshare.net/images/a8/b9/a8b9a855779d4f1b98cedd4a1ff15de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38061" y="4474478"/>
            <a:ext cx="857250" cy="1143001"/>
          </a:xfrm>
          <a:prstGeom prst="rect">
            <a:avLst/>
          </a:prstGeom>
          <a:noFill/>
        </p:spPr>
      </p:pic>
      <p:pic>
        <p:nvPicPr>
          <p:cNvPr id="40966" name="Picture 6" descr="http://miranimashek.com/Alfavit/Blik_zolota/p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3723" y="5929214"/>
            <a:ext cx="429895" cy="571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1.liveinternet.ru/images/attach/c/5/85/445/85445631_kros1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0799" y="298498"/>
            <a:ext cx="4705350" cy="63414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6" descr="http://img1.liveinternet.ru/images/attach/c/5/85/445/85445631_kros1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366" y="239883"/>
            <a:ext cx="4705350" cy="63414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2708" y="1026942"/>
            <a:ext cx="7952642" cy="5150021"/>
          </a:xfrm>
          <a:solidFill>
            <a:srgbClr val="FFC000"/>
          </a:solidFill>
          <a:scene3d>
            <a:camera prst="perspective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Всем спасибо за участье,</a:t>
            </a:r>
          </a:p>
          <a:p>
            <a:r>
              <a:rPr lang="ru-RU" b="1" dirty="0" smtClean="0">
                <a:latin typeface="Bookman Old Style" pitchFamily="18" charset="0"/>
              </a:rPr>
              <a:t>За задор и звонкий смех,</a:t>
            </a:r>
          </a:p>
          <a:p>
            <a:r>
              <a:rPr lang="ru-RU" b="1" dirty="0" smtClean="0">
                <a:latin typeface="Bookman Old Style" pitchFamily="18" charset="0"/>
              </a:rPr>
              <a:t>За азарт соревнованья, обеспечивший успех.</a:t>
            </a:r>
          </a:p>
          <a:p>
            <a:r>
              <a:rPr lang="ru-RU" b="1" dirty="0" smtClean="0">
                <a:latin typeface="Bookman Old Style" pitchFamily="18" charset="0"/>
              </a:rPr>
              <a:t>Вот настал момент прощанья,</a:t>
            </a:r>
          </a:p>
          <a:p>
            <a:r>
              <a:rPr lang="ru-RU" b="1" dirty="0" smtClean="0">
                <a:latin typeface="Bookman Old Style" pitchFamily="18" charset="0"/>
              </a:rPr>
              <a:t>Будет кратка наша речь:</a:t>
            </a:r>
          </a:p>
          <a:p>
            <a:r>
              <a:rPr lang="ru-RU" b="1" dirty="0" smtClean="0">
                <a:latin typeface="Bookman Old Style" pitchFamily="18" charset="0"/>
              </a:rPr>
              <a:t>Говорим мы: до свиданья,</a:t>
            </a:r>
          </a:p>
          <a:p>
            <a:r>
              <a:rPr lang="ru-RU" b="1" dirty="0" smtClean="0">
                <a:latin typeface="Bookman Old Style" pitchFamily="18" charset="0"/>
              </a:rPr>
              <a:t>До счастливых новых встреч!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http://www.playcast.ru/uploads/2016/11/27/2067454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5279" y="340403"/>
            <a:ext cx="1678898" cy="1678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6436" y="633046"/>
            <a:ext cx="8008913" cy="5473578"/>
          </a:xfrm>
          <a:solidFill>
            <a:srgbClr val="92D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sz="9600" b="1" dirty="0" smtClean="0">
              <a:latin typeface="Bookman Old Style" pitchFamily="18" charset="0"/>
            </a:endParaRPr>
          </a:p>
          <a:p>
            <a:r>
              <a:rPr lang="ru-RU" sz="9600" b="1" dirty="0" smtClean="0">
                <a:latin typeface="Bookman Old Style" pitchFamily="18" charset="0"/>
              </a:rPr>
              <a:t>1. Допишите окончания имён прилагательных и причастий (ед. ч. ) в словосочетаниях :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</a:t>
            </a:r>
            <a:r>
              <a:rPr lang="ru-RU" sz="9600" b="1" dirty="0" err="1" smtClean="0">
                <a:latin typeface="Bookman Old Style" pitchFamily="18" charset="0"/>
              </a:rPr>
              <a:t>сочн</a:t>
            </a:r>
            <a:r>
              <a:rPr lang="ru-RU" sz="9600" b="1" dirty="0" smtClean="0">
                <a:latin typeface="Bookman Old Style" pitchFamily="18" charset="0"/>
              </a:rPr>
              <a:t>… фейхоа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</a:t>
            </a:r>
            <a:r>
              <a:rPr lang="ru-RU" sz="9600" b="1" dirty="0" err="1" smtClean="0">
                <a:latin typeface="Bookman Old Style" pitchFamily="18" charset="0"/>
              </a:rPr>
              <a:t>грозн</a:t>
            </a:r>
            <a:r>
              <a:rPr lang="ru-RU" sz="9600" b="1" dirty="0" smtClean="0">
                <a:latin typeface="Bookman Old Style" pitchFamily="18" charset="0"/>
              </a:rPr>
              <a:t>… цунами            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взбит… суфле                              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</a:t>
            </a:r>
            <a:r>
              <a:rPr lang="ru-RU" sz="9600" b="1" dirty="0" err="1" smtClean="0">
                <a:latin typeface="Bookman Old Style" pitchFamily="18" charset="0"/>
              </a:rPr>
              <a:t>выигранн</a:t>
            </a:r>
            <a:r>
              <a:rPr lang="ru-RU" sz="9600" b="1" dirty="0" smtClean="0">
                <a:latin typeface="Bookman Old Style" pitchFamily="18" charset="0"/>
              </a:rPr>
              <a:t>… пари           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хохлат… какаду                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спел… кольраби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  свеж… салями                  </a:t>
            </a:r>
          </a:p>
          <a:p>
            <a:r>
              <a:rPr lang="ru-RU" sz="9600" b="1" dirty="0" smtClean="0">
                <a:latin typeface="Bookman Old Style" pitchFamily="18" charset="0"/>
              </a:rPr>
              <a:t>2. Поставьте   ударение  :</a:t>
            </a:r>
          </a:p>
          <a:p>
            <a:r>
              <a:rPr lang="ru-RU" sz="9600" b="1" dirty="0" smtClean="0">
                <a:latin typeface="Bookman Old Style" pitchFamily="18" charset="0"/>
              </a:rPr>
              <a:t>жалюзи, щавель, христианин, каталог, инаугурация, кремень, эксперт.</a:t>
            </a:r>
          </a:p>
          <a:p>
            <a:r>
              <a:rPr lang="ru-RU" sz="9600" dirty="0" smtClean="0">
                <a:latin typeface="Bookman Old Style" pitchFamily="18" charset="0"/>
              </a:rPr>
              <a:t>   </a:t>
            </a:r>
          </a:p>
          <a:p>
            <a:r>
              <a:rPr lang="ru-RU" sz="9600" dirty="0" smtClean="0">
                <a:latin typeface="Bookman Old Style" pitchFamily="18" charset="0"/>
              </a:rPr>
              <a:t> </a:t>
            </a:r>
          </a:p>
          <a:p>
            <a:r>
              <a:rPr lang="ru-RU" sz="9600" dirty="0" smtClean="0">
                <a:latin typeface="Bookman Old Style" pitchFamily="18" charset="0"/>
              </a:rPr>
              <a:t> </a:t>
            </a:r>
          </a:p>
          <a:p>
            <a:r>
              <a:rPr lang="ru-RU" sz="9600" dirty="0" smtClean="0">
                <a:latin typeface="Bookman Old Style" pitchFamily="18" charset="0"/>
              </a:rPr>
              <a:t> </a:t>
            </a:r>
          </a:p>
          <a:p>
            <a:r>
              <a:rPr lang="ru-RU" sz="9600" dirty="0" smtClean="0">
                <a:latin typeface="Bookman Old Style" pitchFamily="18" charset="0"/>
              </a:rPr>
              <a:t>  </a:t>
            </a:r>
          </a:p>
          <a:p>
            <a:r>
              <a:rPr lang="ru-RU" sz="9600" b="1" dirty="0" smtClean="0">
                <a:latin typeface="Bookman Old Style" pitchFamily="18" charset="0"/>
              </a:rPr>
              <a:t> </a:t>
            </a:r>
            <a:endParaRPr lang="ru-RU" sz="9600" dirty="0" smtClean="0">
              <a:latin typeface="Bookman Old Style" pitchFamily="18" charset="0"/>
            </a:endParaRPr>
          </a:p>
          <a:p>
            <a:r>
              <a:rPr lang="ru-RU" sz="9600" dirty="0" smtClean="0">
                <a:latin typeface="Bookman Old Style" pitchFamily="18" charset="0"/>
              </a:rPr>
              <a:t/>
            </a:r>
            <a:br>
              <a:rPr lang="ru-RU" sz="9600" dirty="0" smtClean="0">
                <a:latin typeface="Bookman Old Style" pitchFamily="18" charset="0"/>
              </a:rPr>
            </a:br>
            <a:endParaRPr lang="ru-RU" sz="9600" dirty="0" smtClean="0">
              <a:latin typeface="Bookman Old Style" pitchFamily="18" charset="0"/>
            </a:endParaRPr>
          </a:p>
          <a:p>
            <a:r>
              <a:rPr lang="ru-RU" sz="9600" dirty="0" smtClean="0">
                <a:latin typeface="Bookman Old Style" pitchFamily="18" charset="0"/>
              </a:rPr>
              <a:t> </a:t>
            </a:r>
          </a:p>
          <a:p>
            <a:r>
              <a:rPr lang="ru-RU" sz="9600" dirty="0" smtClean="0">
                <a:latin typeface="Bookman Old Style" pitchFamily="18" charset="0"/>
              </a:rPr>
              <a:t/>
            </a:r>
            <a:br>
              <a:rPr lang="ru-RU" sz="9600" dirty="0" smtClean="0">
                <a:latin typeface="Bookman Old Style" pitchFamily="18" charset="0"/>
              </a:rPr>
            </a:br>
            <a:endParaRPr lang="ru-RU" sz="9600" dirty="0" smtClean="0">
              <a:latin typeface="Bookman Old Style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9489" y="393895"/>
            <a:ext cx="8205861" cy="578306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r>
              <a:rPr lang="ru-RU" sz="11200" b="1" dirty="0" smtClean="0">
                <a:latin typeface="Bookman Old Style" pitchFamily="18" charset="0"/>
              </a:rPr>
              <a:t>3.Что вы делаете, когда доберетесь на трамвае, автобусе до нужной вам остановки: выходите, сходите, встаете?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/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4. Какой раздел грамматики изучает части речи? 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5. Найди синоним к слову «печаль» 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6. Назовите второстепенные члены предложения? 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/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7. Определите род существительных: мозоль  , шампунь.  </a:t>
            </a:r>
            <a:r>
              <a:rPr lang="ru-RU" sz="11200" dirty="0" smtClean="0">
                <a:latin typeface="Bookman Old Style" pitchFamily="18" charset="0"/>
              </a:rPr>
              <a:t/>
            </a:r>
            <a:br>
              <a:rPr lang="ru-RU" sz="11200" dirty="0" smtClean="0">
                <a:latin typeface="Bookman Old Style" pitchFamily="18" charset="0"/>
              </a:rPr>
            </a:br>
            <a:r>
              <a:rPr lang="ru-RU" sz="11200" dirty="0" smtClean="0">
                <a:latin typeface="Bookman Old Style" pitchFamily="18" charset="0"/>
              </a:rPr>
              <a:t/>
            </a:r>
            <a:br>
              <a:rPr lang="ru-RU" sz="11200" dirty="0" smtClean="0">
                <a:latin typeface="Bookman Old Style" pitchFamily="18" charset="0"/>
              </a:rPr>
            </a:br>
            <a:r>
              <a:rPr lang="ru-RU" sz="11200" dirty="0" smtClean="0">
                <a:latin typeface="Bookman Old Style" pitchFamily="18" charset="0"/>
              </a:rPr>
              <a:t> </a:t>
            </a:r>
            <a:br>
              <a:rPr lang="ru-RU" sz="11200" dirty="0" smtClean="0">
                <a:latin typeface="Bookman Old Style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422" y="351692"/>
            <a:ext cx="8219928" cy="582527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11200" b="1" dirty="0" smtClean="0">
                <a:latin typeface="Bookman Old Style" pitchFamily="18" charset="0"/>
              </a:rPr>
              <a:t>8.Что означает выражение « ветер свистит в карманах»?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 9. Подбери антоним к слову «трус».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/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10. Выпил чашку чая или чашку чаю  ?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/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11.Труп, покойник, мертвец- какие имена существительные одушевленные, а какие нет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/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11200" b="1" dirty="0" smtClean="0">
                <a:latin typeface="Bookman Old Style" pitchFamily="18" charset="0"/>
              </a:rPr>
              <a:t>12. Вошедшие граждане, оплатите за проезд. Правильно ли употреблено словосочетание «оплатите за проезд»?    </a:t>
            </a:r>
            <a:br>
              <a:rPr lang="ru-RU" sz="11200" b="1" dirty="0" smtClean="0">
                <a:latin typeface="Bookman Old Style" pitchFamily="18" charset="0"/>
              </a:rPr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6437" y="407963"/>
            <a:ext cx="8008913" cy="5769000"/>
          </a:xfr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>
                <a:latin typeface="Bookman Old Style" pitchFamily="18" charset="0"/>
              </a:rPr>
              <a:t>13.Исправьте нарушения языковых норм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пирожок с </a:t>
            </a:r>
            <a:r>
              <a:rPr lang="ru-RU" sz="1800" b="1" dirty="0" err="1" smtClean="0">
                <a:latin typeface="Bookman Old Style" pitchFamily="18" charset="0"/>
              </a:rPr>
              <a:t>повидлой</a:t>
            </a:r>
            <a:r>
              <a:rPr lang="ru-RU" sz="1800" b="1" dirty="0" smtClean="0">
                <a:latin typeface="Bookman Old Style" pitchFamily="18" charset="0"/>
              </a:rPr>
              <a:t>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двое подружек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я одела шапку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500" b="1" dirty="0" smtClean="0">
                <a:latin typeface="Bookman Old Style" pitchFamily="18" charset="0"/>
              </a:rPr>
              <a:t/>
            </a:r>
            <a:br>
              <a:rPr lang="ru-RU" sz="5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14. Что является предметом изучения в разделе «Синтаксис» 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15. Образуйте форму повелительного наклонения: положить, класть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 16. Если мужчину зовут Савва, то каково должно быть отчество его дочери?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167 Спортивный комментатор сообщил: « Особенно удачно выступили трое: Петренко, Чуб, Седых. Все в составе сборной». Мужская это сборная или женская?  </a:t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>18. Является ли нормой слово врачиха?  </a:t>
            </a:r>
            <a:endParaRPr lang="ru-RU" sz="18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166" y="0"/>
            <a:ext cx="8093319" cy="1690689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7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Сколько ёжиков? Подсчитайте, сколько раз встретится вам в стихотворении «ёж» ?  </a:t>
            </a:r>
            <a:r>
              <a:rPr lang="ru-RU" sz="49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9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3385" y="1702191"/>
            <a:ext cx="7811965" cy="447477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smtClean="0">
                <a:latin typeface="Bookman Old Style" pitchFamily="18" charset="0"/>
              </a:rPr>
              <a:t>Убежал от друзей без оглядки.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Сказал: « Поищите! Играю я в прятки ».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Сначала в норе ёж укрылся в одёжке.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Затем покатился клубочком по стёжке.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Нашёл под берёзкой кудряшки-серёжки.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Решил подарить их мальчишке Серёжке.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А дальше? А дальше и вы поищите.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Где ёж? Догадались? Да он в </a:t>
            </a:r>
            <a:r>
              <a:rPr lang="ru-RU" b="1" dirty="0" smtClean="0">
                <a:latin typeface="Bookman Old Style" pitchFamily="18" charset="0"/>
                <a:hlinkClick r:id="rId2" tooltip="Алфавит"/>
              </a:rPr>
              <a:t>алфавите</a:t>
            </a:r>
            <a:r>
              <a:rPr lang="ru-RU" b="1" dirty="0" smtClean="0">
                <a:latin typeface="Bookman Old Style" pitchFamily="18" charset="0"/>
              </a:rPr>
              <a:t>!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А Б В Г Д Е Ё Ж З …</a:t>
            </a:r>
          </a:p>
          <a:p>
            <a:pPr fontAlgn="base"/>
            <a:r>
              <a:rPr lang="ru-RU" b="1" dirty="0" smtClean="0">
                <a:latin typeface="Bookman Old Style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1052</TotalTime>
  <Words>576</Words>
  <Application>Microsoft Office PowerPoint</Application>
  <PresentationFormat>Экран (4:3)</PresentationFormat>
  <Paragraphs>200</Paragraphs>
  <Slides>41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Лингвотурнир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Сколько ёжиков? Подсчитайте, сколько раз встретится вам в стихотворении «ёж» ?     </vt:lpstr>
      <vt:lpstr>«Грамматическая арифметика»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Угадай  фразеологизмы</vt:lpstr>
      <vt:lpstr>Слайд 19</vt:lpstr>
      <vt:lpstr>Слайд 20</vt:lpstr>
      <vt:lpstr>Слайд 21</vt:lpstr>
      <vt:lpstr>Слайд 22</vt:lpstr>
      <vt:lpstr>Конкурс скороговорок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    Найди в предложениях термины математики </vt:lpstr>
      <vt:lpstr>Найди в предложениях термины русского языка </vt:lpstr>
      <vt:lpstr>Слайд 38</vt:lpstr>
      <vt:lpstr>Слайд 39</vt:lpstr>
      <vt:lpstr>Слайд 40</vt:lpstr>
      <vt:lpstr>Слайд 41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114</cp:revision>
  <dcterms:created xsi:type="dcterms:W3CDTF">2016-08-25T16:46:48Z</dcterms:created>
  <dcterms:modified xsi:type="dcterms:W3CDTF">2019-07-07T18:54:58Z</dcterms:modified>
</cp:coreProperties>
</file>